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0" r:id="rId3"/>
    <p:sldId id="279" r:id="rId4"/>
    <p:sldId id="280" r:id="rId5"/>
    <p:sldId id="281" r:id="rId6"/>
    <p:sldId id="282" r:id="rId7"/>
    <p:sldId id="283" r:id="rId8"/>
    <p:sldId id="288" r:id="rId9"/>
    <p:sldId id="284" r:id="rId10"/>
    <p:sldId id="285" r:id="rId11"/>
    <p:sldId id="286" r:id="rId12"/>
    <p:sldId id="287" r:id="rId13"/>
    <p:sldId id="289" r:id="rId14"/>
    <p:sldId id="290" r:id="rId15"/>
    <p:sldId id="293" r:id="rId16"/>
    <p:sldId id="292" r:id="rId17"/>
    <p:sldId id="294" r:id="rId18"/>
    <p:sldId id="295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69" r:id="rId31"/>
    <p:sldId id="296" r:id="rId32"/>
    <p:sldId id="271" r:id="rId33"/>
    <p:sldId id="297" r:id="rId34"/>
    <p:sldId id="272" r:id="rId35"/>
    <p:sldId id="275" r:id="rId36"/>
    <p:sldId id="274" r:id="rId37"/>
    <p:sldId id="273" r:id="rId38"/>
    <p:sldId id="276" r:id="rId39"/>
    <p:sldId id="277" r:id="rId40"/>
    <p:sldId id="299" r:id="rId41"/>
    <p:sldId id="278" r:id="rId42"/>
    <p:sldId id="298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910127-844B-0AF8-91CC-493A2DFEE1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CC4E0D2-B16D-812C-EA7A-0F542183E5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737283D-C0F2-764D-09C8-7BFB7F10C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AD7F7-E250-47A1-A226-9693D433FC70}" type="datetimeFigureOut">
              <a:rPr lang="pt-BR" smtClean="0"/>
              <a:t>05/03/2024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CF9142E-6647-01BA-A625-F9CCEB1AC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5A1A434-59F2-BA71-BEBF-92CB74600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A968E-4EFD-4D79-BB50-8D1F96469C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6046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1F79DA-3F16-C9D8-FC40-B6ECB354D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03B5946-BACA-5E65-94CA-AE339FE476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3B7701-0318-2E7A-A23C-7F6F9079B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AD7F7-E250-47A1-A226-9693D433FC70}" type="datetimeFigureOut">
              <a:rPr lang="pt-BR" smtClean="0"/>
              <a:t>05/03/2024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F98E811-F1D2-A868-5F24-3639A5FD9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21B9D58-8504-43B5-2B4E-362823DDC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A968E-4EFD-4D79-BB50-8D1F96469C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5642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664BFAC-66A5-52AB-E6DD-D70C865864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86655BA-15E4-48BE-82B0-518B8761A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3AE8593-6F67-1FF7-F9E0-488513844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AD7F7-E250-47A1-A226-9693D433FC70}" type="datetimeFigureOut">
              <a:rPr lang="pt-BR" smtClean="0"/>
              <a:t>05/03/2024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91A9296-A3D3-BD17-205D-3F97B19C8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7D867E8-4C58-8EF7-6764-C60F4B9BC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A968E-4EFD-4D79-BB50-8D1F96469C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5712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ECA457-C007-83AA-38BA-F46B8581C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DD2747D-50B2-E231-A8FB-05D374876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6E6F360-B8DB-0E07-50C3-2143AFC23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AD7F7-E250-47A1-A226-9693D433FC70}" type="datetimeFigureOut">
              <a:rPr lang="pt-BR" smtClean="0"/>
              <a:t>05/03/2024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FAFE68D-5320-7D4D-F0FA-0CB870894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19E0E2D-2B4C-DE57-5C52-2E028800A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A968E-4EFD-4D79-BB50-8D1F96469C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4073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EAF5CF-C7A8-4AF4-2839-1AFC0A070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8C5ED10-D67B-BF60-9BC0-B51D164C1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7F69F93-2BEA-422B-2B1C-D97000744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AD7F7-E250-47A1-A226-9693D433FC70}" type="datetimeFigureOut">
              <a:rPr lang="pt-BR" smtClean="0"/>
              <a:t>05/03/2024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7AFB1BE-2FDC-6E05-2921-A813D06AB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B6C6DD3-4A8E-A36A-5F7D-6972E7E0A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A968E-4EFD-4D79-BB50-8D1F96469C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5942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5B46E-FE92-ACA0-8634-1BA371D87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39EEDF7-9695-7EF7-11E8-275EEABC8A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2B74111-2825-46BB-7F7B-BCB21934E8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5049BE5-6A09-F930-BE99-B1DC8CC1B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AD7F7-E250-47A1-A226-9693D433FC70}" type="datetimeFigureOut">
              <a:rPr lang="pt-BR" smtClean="0"/>
              <a:t>05/03/2024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1CF9517-BAD8-99DE-34F8-17289E588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C6FC33E-A592-28BB-B875-E6400A59D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A968E-4EFD-4D79-BB50-8D1F96469C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6963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BEBBF1-15E9-AADC-B72D-0D1030C31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DCFB684-7103-CB26-760F-34E602B3D1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D796626-9059-48D3-E4FF-DD4EF3895A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F232745-C8D6-FEDC-5594-A38D6A96A0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2B72F1C-AD86-8FB9-49BC-5170BE4F8F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7496AC2-FCA0-9EF2-4F50-30368E72D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AD7F7-E250-47A1-A226-9693D433FC70}" type="datetimeFigureOut">
              <a:rPr lang="pt-BR" smtClean="0"/>
              <a:t>05/03/2024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7736B32-3194-AC16-4D28-1555DE02C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A861DD1-01F8-440E-29AA-04857D967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A968E-4EFD-4D79-BB50-8D1F96469C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3422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6DF755-3E42-C723-389B-4FAD3A5B0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330B3E0-1F55-2ED2-201A-8B091C064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AD7F7-E250-47A1-A226-9693D433FC70}" type="datetimeFigureOut">
              <a:rPr lang="pt-BR" smtClean="0"/>
              <a:t>05/03/2024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3281124-71AD-F42C-07FB-4E0A3C76D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38F176B-2652-6551-E5F7-7912FADB5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A968E-4EFD-4D79-BB50-8D1F96469C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2509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060FDBE-B790-EC9D-87DA-5F70D6783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AD7F7-E250-47A1-A226-9693D433FC70}" type="datetimeFigureOut">
              <a:rPr lang="pt-BR" smtClean="0"/>
              <a:t>05/03/2024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A13E4A5-69D6-D0EB-4ACB-7EADCC9AC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8D16ABB-12EA-9241-FC17-F862F1E5A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A968E-4EFD-4D79-BB50-8D1F96469C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8476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C9FE4A-392B-1644-3C8B-771D74E58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A9FC98-4F32-D511-0105-E04F37365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886055E-DD52-4AA3-6235-D74B3B8B9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09313AA-148D-6DF6-4DB6-5C3BB7AAA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AD7F7-E250-47A1-A226-9693D433FC70}" type="datetimeFigureOut">
              <a:rPr lang="pt-BR" smtClean="0"/>
              <a:t>05/03/2024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A8A8AEF-A933-8D88-ADC3-C5A29FFEE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73444DA-5A6F-0324-C063-3F4F79C84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A968E-4EFD-4D79-BB50-8D1F96469C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213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12098E-D7B8-57AB-099D-794EBA640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8A7DFFE-8851-A857-4C23-37C17AB9FC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B9793DF-696B-73EF-563A-08C1E4AA7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CCCE6EB-43C1-D14D-7FE4-9C39F103F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AD7F7-E250-47A1-A226-9693D433FC70}" type="datetimeFigureOut">
              <a:rPr lang="pt-BR" smtClean="0"/>
              <a:t>05/03/2024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1526126-3088-3C44-CC6D-F319D88AF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7DB46EE-72B2-BD12-9B25-FACF79A2B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A968E-4EFD-4D79-BB50-8D1F96469C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8651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C5FFDDD-EC38-1BEE-38C3-0CD2AB641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4D7C9F9-AE8E-12F2-61F6-EE9E4DE93F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49BB419-5F7A-3088-7CFA-FFC7BB9848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AD7F7-E250-47A1-A226-9693D433FC70}" type="datetimeFigureOut">
              <a:rPr lang="pt-BR" smtClean="0"/>
              <a:t>05/03/2024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60DCCD8-8637-4DF5-E45D-3C2AB3A017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2EA3560-9D09-CA9E-FC99-22891E0B09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A968E-4EFD-4D79-BB50-8D1F96469C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7992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B2F1ADF-80DD-CB7E-ABC4-42E808C4FC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0D4F0601-BE50-6784-6951-D97A362BE4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206" y="2197536"/>
            <a:ext cx="11315700" cy="3196099"/>
          </a:xfrm>
        </p:spPr>
        <p:txBody>
          <a:bodyPr>
            <a:normAutofit/>
          </a:bodyPr>
          <a:lstStyle/>
          <a:p>
            <a:r>
              <a:rPr lang="pt-BR" sz="6600" b="1" dirty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Fisioterapia Manual Ortopédica</a:t>
            </a:r>
            <a:br>
              <a:rPr lang="pt-BR" sz="6600" b="1" dirty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</a:br>
            <a:r>
              <a:rPr lang="pt-BR" sz="44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Coluna torácica, joelho e tornozelo</a:t>
            </a:r>
            <a:endParaRPr lang="pt-BR" sz="6600" b="1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haroni" panose="02010803020104030203" pitchFamily="2" charset="-79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24572E42-6760-59A4-D727-53A28B27B9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814" y="346330"/>
            <a:ext cx="3620484" cy="150487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664FF4C-B43D-C54E-E30D-5ECDC672D2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775" y="5305424"/>
            <a:ext cx="4520562" cy="103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950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DFA654-C07D-E222-34BD-265715932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COLUNA TORÁCICA X DISFUNÇÕES VISCERAIS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6C78CD9-1992-CBDF-5415-4BE5498EAA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2479" t="22269" r="35042" b="9372"/>
          <a:stretch/>
        </p:blipFill>
        <p:spPr bwMode="auto">
          <a:xfrm>
            <a:off x="4042525" y="1690688"/>
            <a:ext cx="4106949" cy="48596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E318973-9A87-692A-0A06-EB8FF7F014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5AD8A51-1844-BC14-25FE-D1A57DCE1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938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DFA654-C07D-E222-34BD-265715932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COLUNA TORÁCICA X DISFUNÇÕES VISCERAIS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87DA808-9839-CF77-CACE-E2DFF43F0A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67" t="27560" r="34798" b="35176"/>
          <a:stretch/>
        </p:blipFill>
        <p:spPr bwMode="auto">
          <a:xfrm>
            <a:off x="0" y="2130124"/>
            <a:ext cx="5224367" cy="34492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44797E4-D730-EF82-5EBF-BD6E431615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75" t="23150" r="25495" b="28997"/>
          <a:stretch/>
        </p:blipFill>
        <p:spPr bwMode="auto">
          <a:xfrm>
            <a:off x="4548974" y="2130124"/>
            <a:ext cx="6516454" cy="34492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DC2D551-6606-9375-8137-4A80F2D045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D2DE1CE-0E6A-D0D8-8F86-B1456A0AE1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13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6C8ECA-602F-E6E0-CE5B-800D64DA3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COLUNA TORÁCICA - AVALIAÇÃO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9F35B4-155C-924C-5E51-BA30DB427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sz="4400" dirty="0">
                <a:latin typeface="Segoe UI Black" panose="020B0A02040204020203" pitchFamily="34" charset="0"/>
                <a:ea typeface="Segoe UI Black" panose="020B0A02040204020203" pitchFamily="34" charset="0"/>
              </a:rPr>
              <a:t>JOINT PLAY – TESTE DE MOLA</a:t>
            </a:r>
          </a:p>
          <a:p>
            <a:r>
              <a:rPr lang="pt-BR" sz="4400" dirty="0">
                <a:latin typeface="Segoe UI Black" panose="020B0A02040204020203" pitchFamily="34" charset="0"/>
                <a:ea typeface="Segoe UI Black" panose="020B0A02040204020203" pitchFamily="34" charset="0"/>
              </a:rPr>
              <a:t>MOBILIDADE – MOTION PALPATION</a:t>
            </a:r>
          </a:p>
          <a:p>
            <a:r>
              <a:rPr lang="pt-BR" sz="4400" dirty="0">
                <a:latin typeface="Segoe UI Black" panose="020B0A02040204020203" pitchFamily="34" charset="0"/>
                <a:ea typeface="Segoe UI Black" panose="020B0A02040204020203" pitchFamily="34" charset="0"/>
              </a:rPr>
              <a:t>DISFUNÇÃO SOMATOVISCERAL</a:t>
            </a:r>
          </a:p>
          <a:p>
            <a:r>
              <a:rPr lang="pt-BR" sz="4400" dirty="0">
                <a:latin typeface="Segoe UI Black" panose="020B0A02040204020203" pitchFamily="34" charset="0"/>
                <a:ea typeface="Segoe UI Black" panose="020B0A02040204020203" pitchFamily="34" charset="0"/>
              </a:rPr>
              <a:t>TESTES ESPECIAIS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pt-BR" sz="34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Sinais de </a:t>
            </a:r>
            <a:r>
              <a:rPr lang="pt-BR" sz="3400" dirty="0" err="1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Kernig</a:t>
            </a:r>
            <a:r>
              <a:rPr lang="pt-BR" sz="34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e </a:t>
            </a:r>
            <a:r>
              <a:rPr lang="pt-BR" sz="3400" dirty="0" err="1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Brudzinski</a:t>
            </a:r>
            <a:endParaRPr lang="pt-BR" sz="3400" dirty="0">
              <a:effectLst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pt-BR" sz="34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Teste de </a:t>
            </a:r>
            <a:r>
              <a:rPr lang="pt-BR" sz="3400" dirty="0" err="1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percurssão</a:t>
            </a:r>
            <a:r>
              <a:rPr lang="pt-BR" sz="34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espinhal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pt-BR" sz="30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Teste de compressão anteroposterior e </a:t>
            </a:r>
            <a:r>
              <a:rPr lang="pt-BR" sz="3000" dirty="0" err="1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laterolateral</a:t>
            </a:r>
            <a:endParaRPr lang="pt-BR" sz="3000" dirty="0">
              <a:effectLst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pt-BR" sz="30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Teste respiratório de inspiração/expiração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6031983-AB95-F457-45D8-93AAD15CC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EFFB814-F072-E439-94CC-6E97B63E3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330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390888-C770-8A81-64ED-10A6D18A7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LIBERAÇÃO MIOFASCIAL DE ERETORES ESPINAIS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FEE06A7-B7D7-8EB2-EA56-FB33B87BAA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6" t="1544" r="14330" b="7619"/>
          <a:stretch/>
        </p:blipFill>
        <p:spPr bwMode="auto">
          <a:xfrm>
            <a:off x="2831678" y="2086487"/>
            <a:ext cx="6528644" cy="39423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4C8146B-49F4-2D6D-7136-9AF2C83EA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746AA59-2103-3457-8A2A-A9CF249CC5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685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390888-C770-8A81-64ED-10A6D18A7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LIBERAÇÃO MIOFASCIAL PERIESCAPULAR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4C8146B-49F4-2D6D-7136-9AF2C83EA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746AA59-2103-3457-8A2A-A9CF249CC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6F1C7FB-91F3-A3FB-523A-49EB67101A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75" t="1323" r="2449" b="6297"/>
          <a:stretch/>
        </p:blipFill>
        <p:spPr bwMode="auto">
          <a:xfrm>
            <a:off x="2443352" y="1880365"/>
            <a:ext cx="7305295" cy="40112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0014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390888-C770-8A81-64ED-10A6D18A7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LIBERAÇÃO MIOFASCIAL DE INTERCOSTAIS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4C8146B-49F4-2D6D-7136-9AF2C83EA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746AA59-2103-3457-8A2A-A9CF249CC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1EE8322-5F88-DE66-D1D6-C99CC828E1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7" t="8157" r="1080" b="5631"/>
          <a:stretch/>
        </p:blipFill>
        <p:spPr bwMode="auto">
          <a:xfrm>
            <a:off x="2118250" y="1927821"/>
            <a:ext cx="7955499" cy="39829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57436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390888-C770-8A81-64ED-10A6D18A7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LIBERAÇÃO MIOFASCIAL DO LIGAMENTO SUSPENSOR DO DIAFRAGMA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4C8146B-49F4-2D6D-7136-9AF2C83EA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746AA59-2103-3457-8A2A-A9CF249CC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4EDCD42-AD69-C9A0-0C9B-69BA21BE99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252" y="2012977"/>
            <a:ext cx="6831496" cy="384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90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390888-C770-8A81-64ED-10A6D18A7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LIBERAÇÃO MIOFASCIAL DO DIAFRAGMA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4C8146B-49F4-2D6D-7136-9AF2C83EA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746AA59-2103-3457-8A2A-A9CF249CC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A888883-2092-723E-0AF6-49540AF171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34" t="7275" r="2533" b="5179"/>
          <a:stretch/>
        </p:blipFill>
        <p:spPr bwMode="auto">
          <a:xfrm>
            <a:off x="3061008" y="2351885"/>
            <a:ext cx="6069984" cy="33359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8841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7B7F19-4FB2-0C1C-3A06-B2F0CFDC9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532165" cy="1325563"/>
          </a:xfrm>
        </p:spPr>
        <p:txBody>
          <a:bodyPr/>
          <a:lstStyle/>
          <a:p>
            <a:pPr algn="ctr"/>
            <a:r>
              <a:rPr lang="pt-BR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DESLIZAMENTO POSTEROANTERIOR CENTRAL – VARIANTE 1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C5381E5-C1F3-E4BA-566B-3CA713404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CCB2035-D642-A479-C074-131ED0252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38FE958-C516-ACA1-1498-56A49EADEE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96" t="41348" r="27391" b="20952"/>
          <a:stretch/>
        </p:blipFill>
        <p:spPr>
          <a:xfrm>
            <a:off x="3281567" y="1966301"/>
            <a:ext cx="5645427" cy="380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93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FEAD27-13D8-83CD-CC28-033C818B3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DESLIZAMENTO POSTEROANTERIOR CENTRAL – VARIANTE 2</a:t>
            </a:r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1DE2F52-F3FC-F0A5-1DF3-DCDD86970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067F2B3-D332-5312-41E4-B25D8960C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46CCB8B-6707-E6EF-9F52-E8D0DAFD77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304" t="41155" r="27283" b="22499"/>
          <a:stretch/>
        </p:blipFill>
        <p:spPr>
          <a:xfrm>
            <a:off x="3419061" y="2315816"/>
            <a:ext cx="5353877" cy="34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76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60E3CD-F021-C894-38BA-7E6F4CA7F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INTRODUÇÃO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ADA04F1-FB2E-A474-1325-7486C93AA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26DEC88-5C81-20EB-37FD-EAE4D923D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8CFCC12-E82C-C08F-ABFC-9B55E24D7F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74" t="22982" r="68305" b="45505"/>
          <a:stretch/>
        </p:blipFill>
        <p:spPr>
          <a:xfrm>
            <a:off x="288419" y="2181249"/>
            <a:ext cx="4734155" cy="3379303"/>
          </a:xfrm>
          <a:prstGeom prst="rect">
            <a:avLst/>
          </a:prstGeom>
        </p:spPr>
      </p:pic>
      <p:pic>
        <p:nvPicPr>
          <p:cNvPr id="1026" name="Picture 2" descr="Disco intervertebral - Sistema Esquelético - Anatomia - InfoEscola">
            <a:extLst>
              <a:ext uri="{FF2B5EF4-FFF2-40B4-BE49-F238E27FC236}">
                <a16:creationId xmlns:a16="http://schemas.microsoft.com/office/drawing/2014/main" id="{2C3EF4FF-8E5A-8D3E-57D2-71A77540E5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6"/>
          <a:stretch/>
        </p:blipFill>
        <p:spPr bwMode="auto">
          <a:xfrm>
            <a:off x="5119912" y="1624887"/>
            <a:ext cx="3017596" cy="442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E502FBE-823F-C9EB-B863-C75C595208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340" b="83320" l="42470" r="73534"/>
                    </a14:imgEffect>
                  </a14:imgLayer>
                </a14:imgProps>
              </a:ext>
            </a:extLst>
          </a:blip>
          <a:srcRect l="38587" t="34968" r="22583" b="11308"/>
          <a:stretch/>
        </p:blipFill>
        <p:spPr>
          <a:xfrm>
            <a:off x="8542761" y="2724543"/>
            <a:ext cx="3183526" cy="247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192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A1B18F-A85F-819D-C92D-DD8871ADA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DESLIZAMENTO POSTEROANTERIOR CENTRAL – VARIANTE 3</a:t>
            </a:r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A579FAE-B53B-4509-3074-8E7AE077B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8FF47AE-81AE-E65B-EDBE-28C99F6F6B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2CF930A-B75B-307F-58A7-E7741F0627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304" t="41929" r="27500" b="19985"/>
          <a:stretch/>
        </p:blipFill>
        <p:spPr>
          <a:xfrm>
            <a:off x="3313043" y="1960648"/>
            <a:ext cx="5565913" cy="382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973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1FF0D8-50CB-8171-2668-2EFCB259A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PRESSÃO TRANSVERSA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34B340A-E624-7BD4-C9F5-6632BBC21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05154E8-8546-EE01-0A28-2ED970277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AC3FDCE-232B-058B-8683-AD715C89B4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630" t="43282" r="27501" b="20113"/>
          <a:stretch/>
        </p:blipFill>
        <p:spPr>
          <a:xfrm>
            <a:off x="3082787" y="1862014"/>
            <a:ext cx="6026426" cy="401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87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DA5B66-BB43-56A2-2A5C-E42B24DCB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DESLIZAMENTO ANTERIOR UNILATERAL – VARIANTE 1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79EAA7D-03D4-5A04-D88C-4CD39763E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DCE94C8-11B2-EE2B-B319-F636E527B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F565589-FA94-DC68-85D4-F4FC43143E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522" t="40962" r="24022" b="19212"/>
          <a:stretch/>
        </p:blipFill>
        <p:spPr>
          <a:xfrm>
            <a:off x="2896758" y="2014330"/>
            <a:ext cx="6398484" cy="363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DA5B66-BB43-56A2-2A5C-E42B24DCB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DESLIZAMENTO ANTERIOR UNILATERAL – VARIANTE 2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A3CBB90-C795-8892-4EEF-388D389E4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E321803-66B5-11D6-C082-7221E0766D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1A69C5D-2188-AB06-B913-118876999E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739" t="43088" r="27934" b="19599"/>
          <a:stretch/>
        </p:blipFill>
        <p:spPr>
          <a:xfrm>
            <a:off x="3160643" y="1855420"/>
            <a:ext cx="5870714" cy="406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57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9EA11F-7D0D-B1B9-9660-49910C9CF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MOBILIZAÇÃO COM MOVIMENTO PARA GANHO DE EXTENSÃO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C645743-558D-738A-A831-FDB1302E2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54CEF26-AD1A-1048-BBED-C31F89326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A940F46-4C82-9803-4D2B-B9965B3244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847" t="40575" r="22501" b="19405"/>
          <a:stretch/>
        </p:blipFill>
        <p:spPr>
          <a:xfrm>
            <a:off x="2935356" y="2266017"/>
            <a:ext cx="6321288" cy="349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535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BA59F3-65BE-CA9B-C01F-4D0CBAC42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MANIPULAÇÃO POR DISTRAÇÃO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6F1AF6E-AF99-6BE4-6D8D-2B7D25C479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32766" r="33048" b="12321"/>
          <a:stretch/>
        </p:blipFill>
        <p:spPr bwMode="auto">
          <a:xfrm>
            <a:off x="3495731" y="1690688"/>
            <a:ext cx="5200537" cy="46172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4BAB8327-7C83-7E88-B838-F3B4AF02FCD0}"/>
              </a:ext>
            </a:extLst>
          </p:cNvPr>
          <p:cNvCxnSpPr/>
          <p:nvPr/>
        </p:nvCxnSpPr>
        <p:spPr>
          <a:xfrm flipV="1">
            <a:off x="4916557" y="3286539"/>
            <a:ext cx="1881808" cy="13914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D8912D0D-0F22-01F2-B049-6A913FEA73EC}"/>
              </a:ext>
            </a:extLst>
          </p:cNvPr>
          <p:cNvCxnSpPr>
            <a:cxnSpLocks/>
          </p:cNvCxnSpPr>
          <p:nvPr/>
        </p:nvCxnSpPr>
        <p:spPr>
          <a:xfrm flipH="1">
            <a:off x="6308270" y="3429000"/>
            <a:ext cx="1212574" cy="1000539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5">
            <a:extLst>
              <a:ext uri="{FF2B5EF4-FFF2-40B4-BE49-F238E27FC236}">
                <a16:creationId xmlns:a16="http://schemas.microsoft.com/office/drawing/2014/main" id="{557F0DD6-C352-3DF2-16D8-CDC941517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07FAB79-6121-D977-0031-C1D595AD1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3886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0BD1F1-E49C-56F4-FFE5-3183F980C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MANIPULAÇÃO POSTEROSSUPERIOR (DOG TECHNIQUE)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646DA20-1C74-B8C2-516A-BEB06697C7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85" t="47418" r="32506" b="6925"/>
          <a:stretch/>
        </p:blipFill>
        <p:spPr bwMode="auto">
          <a:xfrm>
            <a:off x="6311318" y="1865015"/>
            <a:ext cx="5341044" cy="40419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DACD8C7-FBCB-911C-1292-D35DFDA1F0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52" t="38062" r="32500" b="16312"/>
          <a:stretch/>
        </p:blipFill>
        <p:spPr>
          <a:xfrm>
            <a:off x="539638" y="1865015"/>
            <a:ext cx="5412052" cy="4041912"/>
          </a:xfrm>
          <a:prstGeom prst="rect">
            <a:avLst/>
          </a:prstGeom>
        </p:spPr>
      </p:pic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A0F336AC-CEF3-11B7-6362-ECBE11489006}"/>
              </a:ext>
            </a:extLst>
          </p:cNvPr>
          <p:cNvCxnSpPr>
            <a:cxnSpLocks/>
          </p:cNvCxnSpPr>
          <p:nvPr/>
        </p:nvCxnSpPr>
        <p:spPr>
          <a:xfrm flipH="1">
            <a:off x="7593496" y="4069451"/>
            <a:ext cx="993913" cy="133846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4F30D0F0-14F3-70CA-099F-4E0459400997}"/>
              </a:ext>
            </a:extLst>
          </p:cNvPr>
          <p:cNvCxnSpPr>
            <a:cxnSpLocks/>
          </p:cNvCxnSpPr>
          <p:nvPr/>
        </p:nvCxnSpPr>
        <p:spPr>
          <a:xfrm flipV="1">
            <a:off x="8322366" y="4505739"/>
            <a:ext cx="887895" cy="1312482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Imagem 7">
            <a:extLst>
              <a:ext uri="{FF2B5EF4-FFF2-40B4-BE49-F238E27FC236}">
                <a16:creationId xmlns:a16="http://schemas.microsoft.com/office/drawing/2014/main" id="{C9AC6BEB-1809-C2F4-68BD-4953609D0C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CD2AB8F-66A7-7866-A9A3-3683C928E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071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47C94B-D277-5C27-00E3-B4AB05B2E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MOBILIZAÇÃO/MANIPULAÇÃO DA PRIMEIRA COSTELA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72C2DB5-A914-EBA5-B32B-B9993C192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75840AE-CD5B-8767-6E86-A6B1CFBF0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5FC6EF2-A30F-4A9E-247B-3D4C130C49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326" t="41929" r="26429" b="21532"/>
          <a:stretch/>
        </p:blipFill>
        <p:spPr>
          <a:xfrm>
            <a:off x="2967750" y="1991300"/>
            <a:ext cx="6256499" cy="386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981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00C8BA-68CD-2A12-E03C-21A3D2775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MOBILIZAÇÃO DA SEGUNDA A QUINTA COSTELA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A300C2A-8B1A-5B62-D22B-5797FF8D8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33B1DE9-E70F-F87D-CFD1-41781D822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D2F1141-AC54-273E-B9A8-82BC4DB80D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522" t="42508" r="27500" b="19985"/>
          <a:stretch/>
        </p:blipFill>
        <p:spPr>
          <a:xfrm>
            <a:off x="3044015" y="1808480"/>
            <a:ext cx="6103969" cy="415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7756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ED18C9-8236-1384-12CD-BC03E9357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MOBILIZAÇÃO DA QUINTA A DÉCIMA PRIMEIRA COSTELA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47F804F-F1E8-0A22-B310-453A724E7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860B59B-5B27-FCE4-4621-518A91FFB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762B929-3F6F-73E3-8FB1-5E48035C32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630" t="42895" r="27283" b="19405"/>
          <a:stretch/>
        </p:blipFill>
        <p:spPr>
          <a:xfrm>
            <a:off x="3067224" y="1920964"/>
            <a:ext cx="6057552" cy="413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55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ACB369-BC3D-B195-37CD-397189AC4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TERMINOLOGIA</a:t>
            </a:r>
          </a:p>
        </p:txBody>
      </p:sp>
      <p:pic>
        <p:nvPicPr>
          <p:cNvPr id="2050" name="Picture 2" descr="3 exercícios que vão tornar a sua coluna mais flexível">
            <a:extLst>
              <a:ext uri="{FF2B5EF4-FFF2-40B4-BE49-F238E27FC236}">
                <a16:creationId xmlns:a16="http://schemas.microsoft.com/office/drawing/2014/main" id="{5FD2A0A5-B4EE-184A-F4C8-1A44CDD7B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4481513"/>
            <a:ext cx="601980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B0B8A0D-645E-6CBE-C2E8-DB7175434A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594" b="88802" l="39678" r="74085">
                        <a14:foregroundMark x1="40264" y1="66016" x2="39678" y2="73177"/>
                        <a14:foregroundMark x1="39678" y1="73177" x2="43192" y2="58464"/>
                        <a14:foregroundMark x1="43192" y1="58464" x2="43631" y2="58333"/>
                        <a14:foregroundMark x1="44290" y1="74219" x2="43704" y2="85807"/>
                        <a14:foregroundMark x1="43704" y1="85807" x2="49268" y2="87240"/>
                        <a14:foregroundMark x1="49268" y1="87240" x2="51830" y2="80990"/>
                        <a14:foregroundMark x1="51830" y1="80990" x2="52123" y2="75781"/>
                        <a14:foregroundMark x1="62445" y1="50000" x2="61933" y2="37760"/>
                        <a14:foregroundMark x1="61933" y1="37760" x2="67057" y2="42969"/>
                        <a14:foregroundMark x1="67057" y1="42969" x2="64568" y2="61458"/>
                        <a14:foregroundMark x1="64568" y1="61458" x2="67716" y2="71354"/>
                        <a14:foregroundMark x1="67716" y1="71354" x2="71449" y2="73568"/>
                        <a14:foregroundMark x1="71449" y1="73568" x2="72474" y2="64714"/>
                        <a14:foregroundMark x1="72474" y1="64714" x2="72474" y2="74870"/>
                        <a14:foregroundMark x1="72474" y1="74870" x2="70644" y2="66927"/>
                        <a14:foregroundMark x1="70644" y1="66927" x2="64861" y2="65625"/>
                        <a14:foregroundMark x1="64861" y1="65625" x2="64788" y2="84245"/>
                        <a14:foregroundMark x1="64788" y1="84245" x2="68960" y2="87370"/>
                        <a14:foregroundMark x1="68960" y1="87370" x2="68448" y2="74870"/>
                        <a14:foregroundMark x1="68448" y1="74870" x2="68375" y2="74870"/>
                        <a14:foregroundMark x1="73206" y1="71094" x2="72548" y2="59896"/>
                        <a14:foregroundMark x1="62665" y1="49089" x2="60469" y2="40885"/>
                        <a14:foregroundMark x1="60469" y1="40885" x2="64788" y2="36589"/>
                        <a14:foregroundMark x1="64788" y1="36589" x2="67496" y2="37630"/>
                        <a14:foregroundMark x1="68375" y1="35417" x2="62958" y2="33594"/>
                        <a14:foregroundMark x1="62958" y1="33594" x2="62372" y2="34245"/>
                        <a14:foregroundMark x1="61127" y1="74609" x2="63470" y2="85417"/>
                        <a14:foregroundMark x1="63470" y1="85417" x2="70425" y2="87760"/>
                        <a14:foregroundMark x1="60908" y1="75000" x2="61347" y2="85938"/>
                        <a14:foregroundMark x1="61347" y1="85938" x2="65447" y2="87760"/>
                        <a14:foregroundMark x1="65447" y1="87760" x2="68155" y2="86328"/>
                        <a14:foregroundMark x1="74231" y1="74219" x2="71816" y2="65885"/>
                        <a14:foregroundMark x1="71816" y1="65885" x2="71669" y2="65625"/>
                        <a14:foregroundMark x1="42753" y1="88021" x2="51318" y2="88411"/>
                        <a14:foregroundMark x1="51318" y1="88411" x2="52855" y2="88021"/>
                        <a14:foregroundMark x1="41947" y1="88411" x2="47804" y2="87760"/>
                        <a14:foregroundMark x1="47804" y1="87760" x2="52123" y2="88802"/>
                        <a14:foregroundMark x1="52123" y1="88802" x2="53734" y2="88542"/>
                        <a14:foregroundMark x1="48097" y1="85026" x2="49341" y2="59896"/>
                        <a14:foregroundMark x1="61127" y1="87630" x2="70864" y2="88021"/>
                        <a14:foregroundMark x1="60249" y1="88021" x2="60981" y2="88542"/>
                        <a14:foregroundMark x1="59736" y1="88542" x2="64275" y2="88021"/>
                        <a14:foregroundMark x1="64275" y1="88021" x2="64714" y2="88021"/>
                      </a14:backgroundRemoval>
                    </a14:imgEffect>
                  </a14:imgLayer>
                </a14:imgProps>
              </a:ext>
            </a:extLst>
          </a:blip>
          <a:srcRect l="37283" t="30329" r="25313" b="11478"/>
          <a:stretch/>
        </p:blipFill>
        <p:spPr>
          <a:xfrm>
            <a:off x="4134988" y="1510748"/>
            <a:ext cx="3711955" cy="324678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C21BDDB-4339-A81B-E5B5-AD54673E60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94F3F8C-5DE7-653F-4484-796A02D456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344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EB748A-AD9F-21A8-2C5A-EF6D8FEEC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DESLIZAMENTO ANTERIOR DAS COSTELAS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31F6AD9-390C-FF0A-8E99-01BA7AAFA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49ADCC4-4118-1CA7-66A9-336467983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3C15883-C217-2855-75F9-D778BCD52C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739" t="42122" r="27717" b="20565"/>
          <a:stretch/>
        </p:blipFill>
        <p:spPr>
          <a:xfrm>
            <a:off x="3318910" y="1930301"/>
            <a:ext cx="5650868" cy="388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629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80886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5641D5-5A8B-D4B4-86A3-AAD88BC90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JOELHO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7A2A17-FEB7-2808-682F-E20327708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2312" y="1825625"/>
            <a:ext cx="5061488" cy="4351338"/>
          </a:xfrm>
        </p:spPr>
        <p:txBody>
          <a:bodyPr/>
          <a:lstStyle/>
          <a:p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FUNDAMENTOS</a:t>
            </a:r>
          </a:p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ARTICULAÇÃO TIBIOFEMORAL</a:t>
            </a:r>
          </a:p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ARTICULAÇÃO PATELOFEMORAL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B6CB582-221B-53C5-E531-300021374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1705B57-F55B-5504-C6C6-AC974AC69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FBD02B0-0F24-2AE6-AD09-3C73319B03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024" t="30650" r="22777" b="6957"/>
          <a:stretch/>
        </p:blipFill>
        <p:spPr bwMode="auto">
          <a:xfrm>
            <a:off x="540173" y="400968"/>
            <a:ext cx="4078322" cy="28493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89639F8-1671-50E0-999D-989BFBD7BA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508" t="31088" r="20911" b="21280"/>
          <a:stretch/>
        </p:blipFill>
        <p:spPr bwMode="auto">
          <a:xfrm>
            <a:off x="1876584" y="3607720"/>
            <a:ext cx="4023105" cy="30278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164200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5641D5-5A8B-D4B4-86A3-AAD88BC90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JOELHO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7A2A17-FEB7-2808-682F-E20327708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2312" y="1825625"/>
            <a:ext cx="5061488" cy="4351338"/>
          </a:xfrm>
        </p:spPr>
        <p:txBody>
          <a:bodyPr/>
          <a:lstStyle/>
          <a:p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CONDIÇÃO CLÍNICA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lvl="1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OSTEOARTRITE DE JOELHO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lvl="1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FMO + FORTALECIMENTO MUSCULAR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B6CB582-221B-53C5-E531-300021374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1705B57-F55B-5504-C6C6-AC974AC69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C4E2F3F-A59A-1CE3-A7B1-161F99882F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82" t="32410" r="20520" b="5514"/>
          <a:stretch/>
        </p:blipFill>
        <p:spPr bwMode="auto">
          <a:xfrm>
            <a:off x="610136" y="2207475"/>
            <a:ext cx="5485864" cy="32785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888195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AB8E2A-840C-87B7-467A-8D4C1782A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JOELHO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4D3AE41-EB7B-1942-0DAB-58AAAD785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18681" cy="422548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8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TESTES ESPECIAIS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Teste de </a:t>
            </a:r>
            <a:r>
              <a:rPr lang="pt-BR" sz="1800" dirty="0" err="1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Renne</a:t>
            </a:r>
            <a:r>
              <a:rPr lang="pt-BR" sz="18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/Teste de Noble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Teste anterior de </a:t>
            </a:r>
            <a:r>
              <a:rPr lang="pt-BR" sz="1800" dirty="0" err="1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Lachman</a:t>
            </a:r>
            <a:endParaRPr lang="pt-BR" sz="1800" dirty="0">
              <a:effectLst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Teste de gaveta anterior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Teste de </a:t>
            </a:r>
            <a:r>
              <a:rPr lang="pt-BR" sz="1800" dirty="0" err="1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Slocum</a:t>
            </a:r>
            <a:r>
              <a:rPr lang="pt-BR" sz="18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com rotação medial da tíbia (LCA e cápsula </a:t>
            </a:r>
            <a:r>
              <a:rPr lang="pt-BR" sz="1800" dirty="0" err="1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posterolateral</a:t>
            </a:r>
            <a:r>
              <a:rPr lang="pt-BR" sz="18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Teste de </a:t>
            </a:r>
            <a:r>
              <a:rPr lang="pt-BR" sz="1800" dirty="0" err="1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Slocum</a:t>
            </a:r>
            <a:r>
              <a:rPr lang="pt-BR" sz="18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com rotação lateral da tíbia (LCA, LCT e cápsula </a:t>
            </a:r>
            <a:r>
              <a:rPr lang="pt-BR" sz="1800" dirty="0" err="1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posterolateral</a:t>
            </a:r>
            <a:r>
              <a:rPr lang="pt-BR" sz="18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Teste de pivô-shift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671AEB3-219A-0FE0-F63E-D1DB85061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9182B52-6D21-C215-F6AD-FF2B45D7E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4E3DA47-111A-4421-3EE9-587B439DEBD0}"/>
              </a:ext>
            </a:extLst>
          </p:cNvPr>
          <p:cNvSpPr txBox="1"/>
          <p:nvPr/>
        </p:nvSpPr>
        <p:spPr>
          <a:xfrm>
            <a:off x="5656881" y="2248248"/>
            <a:ext cx="6365788" cy="3547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Teste de gaveta posterior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Teste e gaveta </a:t>
            </a:r>
            <a:r>
              <a:rPr lang="pt-BR" sz="1800" dirty="0" err="1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posteromedial</a:t>
            </a:r>
            <a:r>
              <a:rPr lang="pt-BR" sz="18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de </a:t>
            </a:r>
            <a:r>
              <a:rPr lang="pt-BR" sz="1800" dirty="0" err="1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Hughston</a:t>
            </a:r>
            <a:r>
              <a:rPr lang="pt-BR" sz="18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(LCP, cápsula </a:t>
            </a:r>
            <a:r>
              <a:rPr lang="pt-BR" sz="1800" dirty="0" err="1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posteromedial</a:t>
            </a:r>
            <a:r>
              <a:rPr lang="pt-BR" sz="18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, LCT e </a:t>
            </a:r>
            <a:r>
              <a:rPr lang="pt-BR" sz="1800" dirty="0" err="1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ligmaneto</a:t>
            </a:r>
            <a:r>
              <a:rPr lang="pt-BR" sz="18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poplíteo oblíquo)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Teste e gaveta </a:t>
            </a:r>
            <a:r>
              <a:rPr lang="pt-BR" sz="1800" dirty="0" err="1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posterolateral</a:t>
            </a:r>
            <a:r>
              <a:rPr lang="pt-BR" sz="18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de </a:t>
            </a:r>
            <a:r>
              <a:rPr lang="pt-BR" sz="1800" dirty="0" err="1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Hughston</a:t>
            </a:r>
            <a:r>
              <a:rPr lang="pt-BR" sz="18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(LCP, cápsula </a:t>
            </a:r>
            <a:r>
              <a:rPr lang="pt-BR" sz="1800" dirty="0" err="1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posterolateral</a:t>
            </a:r>
            <a:r>
              <a:rPr lang="pt-BR" sz="18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, LCF e </a:t>
            </a:r>
            <a:r>
              <a:rPr lang="pt-BR" sz="1800" dirty="0" err="1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ligmaneto</a:t>
            </a:r>
            <a:r>
              <a:rPr lang="pt-BR" sz="18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poplíteo oblíquo)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Teste do estresse em valgo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Teste do estresse em varo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Teste de </a:t>
            </a:r>
            <a:r>
              <a:rPr lang="pt-BR" sz="1800" dirty="0" err="1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McMurray</a:t>
            </a:r>
            <a:endParaRPr lang="pt-BR" sz="1800" dirty="0">
              <a:effectLst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5816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D43028-ADAD-984B-F148-C73CEF2D1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LIBERAÇÃO MIOFASCIAL DE GASTROCNÊMIOS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63AAD3A-1931-2CB5-7F18-CC97EADCE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A302BB3-B3C1-5800-492E-ED32656AE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C8244981-0671-9577-4790-FF230145F8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984" t="2867" r="2448" b="7839"/>
          <a:stretch/>
        </p:blipFill>
        <p:spPr bwMode="auto">
          <a:xfrm>
            <a:off x="2596752" y="2135591"/>
            <a:ext cx="6998495" cy="36764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975515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03E3DC-CE5A-5DA7-B309-E1DDE6413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LIBERAÇÃO MIOFASCIAL DE ISQUIOTIBIAIS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7D1EB65-85D7-B4EA-BE36-368425275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621EE58-E038-5669-6B92-205B50BC2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2F4F7B3C-856D-F132-6B7E-9DB8DFDF63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240" t="1324" r="4671" b="7169"/>
          <a:stretch/>
        </p:blipFill>
        <p:spPr bwMode="auto">
          <a:xfrm>
            <a:off x="2455686" y="2078496"/>
            <a:ext cx="7114759" cy="38903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822664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55FD00-B4B9-9C16-FB6D-9D7328542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LIBERAÇÃO MIOFASCIAL DO QUADRÍCEPS FEMORAL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EF0FF84-4F35-222D-3D54-7C3089D4E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E516845-12EF-6A66-AD4B-7D6FD285D7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59903043-651F-34BF-4449-E9E6148DAB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59623" t="1543" r="960" b="59652"/>
          <a:stretch/>
        </p:blipFill>
        <p:spPr bwMode="auto">
          <a:xfrm>
            <a:off x="3531697" y="2581962"/>
            <a:ext cx="5128605" cy="28386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920120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CAA5AA-6911-E444-C641-F7C744798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LIBERAÇÃO MIOFASCIAL DO TRATO ILIOTIBIAL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8770DD9-92A0-D5B9-FFBC-AA1B32306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79B41D3-53A2-F65A-8F62-2F9B18DEC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A7B3F42-235D-8B74-0B57-B6650CF82B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1" t="8159" r="2697" b="7179"/>
          <a:stretch/>
        </p:blipFill>
        <p:spPr bwMode="auto">
          <a:xfrm>
            <a:off x="2907341" y="2433235"/>
            <a:ext cx="6377318" cy="3192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561180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99C739-C9F9-7F1D-AA88-05C6A2C99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DISTRAÇÃO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58C2155-762D-0AE6-55B8-EAC2FB5CC1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1A581B4-B8AD-2BB9-2964-2E24548F0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9FC1949-7C9E-0DC7-E029-AF7C474D56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271" t="26017" r="27487" b="14672"/>
          <a:stretch/>
        </p:blipFill>
        <p:spPr bwMode="auto">
          <a:xfrm>
            <a:off x="3759570" y="2148786"/>
            <a:ext cx="4672859" cy="34442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10163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ACB369-BC3D-B195-37CD-397189AC4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MOVIMENTO ACOMPLADO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C21BDDB-4339-A81B-E5B5-AD54673E6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94F3F8C-5DE7-653F-4484-796A02D45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BCB6BC6-4BD2-FE28-A3EC-ED0F2699B3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912" t="49541" r="46087" b="23852"/>
          <a:stretch/>
        </p:blipFill>
        <p:spPr>
          <a:xfrm>
            <a:off x="3086592" y="3761213"/>
            <a:ext cx="3063720" cy="3055192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2F4924F1-598D-1EA7-6CFF-534AA46D22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961" t="46399" r="36999" b="23846"/>
          <a:stretch/>
        </p:blipFill>
        <p:spPr>
          <a:xfrm>
            <a:off x="9159718" y="2725950"/>
            <a:ext cx="2820223" cy="2768584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EA5FEF1B-F53D-D25D-C33D-2FA5D413FB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935" t="39640" r="47065" b="27434"/>
          <a:stretch/>
        </p:blipFill>
        <p:spPr>
          <a:xfrm>
            <a:off x="77186" y="2452989"/>
            <a:ext cx="3063719" cy="2835821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3468DC84-D550-D27A-9B06-8972CE5AA2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099" t="46124" r="52365" b="23848"/>
          <a:stretch/>
        </p:blipFill>
        <p:spPr>
          <a:xfrm>
            <a:off x="6096000" y="2438637"/>
            <a:ext cx="3198938" cy="3265887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6ADC956C-7AAB-A2C9-625F-CE088BECB2B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619" t="52657" r="32598" b="11747"/>
          <a:stretch/>
        </p:blipFill>
        <p:spPr>
          <a:xfrm>
            <a:off x="2916421" y="1380320"/>
            <a:ext cx="3063719" cy="269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430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1E7946-C855-B82F-A7D7-566FADF92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GLIDE POSTERIOR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A6E8D82-4AC1-7896-2EC6-1BD08DA32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CD45011-042D-A3E4-9CDC-21A280CB7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F148949-1125-E10B-ACFC-BF61A95948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79" t="32851" r="28480" b="6955"/>
          <a:stretch/>
        </p:blipFill>
        <p:spPr bwMode="auto">
          <a:xfrm>
            <a:off x="3233284" y="1550103"/>
            <a:ext cx="5725431" cy="42831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688799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1E7946-C855-B82F-A7D7-566FADF92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GLIDE ANTERIOR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A6E8D82-4AC1-7896-2EC6-1BD08DA32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CD45011-042D-A3E4-9CDC-21A280CB7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D5E521A-F864-2C50-F3E9-FC065096AF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272" t="26237" r="27611" b="14010"/>
          <a:stretch/>
        </p:blipFill>
        <p:spPr bwMode="auto">
          <a:xfrm>
            <a:off x="3536646" y="1965277"/>
            <a:ext cx="5118708" cy="38112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493061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1E7946-C855-B82F-A7D7-566FADF92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GLIDE MEDIAL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A6E8D82-4AC1-7896-2EC6-1BD08DA32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CD45011-042D-A3E4-9CDC-21A280CB7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FC8985D-A880-BE38-574E-A8852D60D5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035" t="31308" r="28480" b="9370"/>
          <a:stretch/>
        </p:blipFill>
        <p:spPr bwMode="auto">
          <a:xfrm>
            <a:off x="3121554" y="1705759"/>
            <a:ext cx="5948892" cy="4360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861102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1E7946-C855-B82F-A7D7-566FADF92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GLIDE LATERAL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A6E8D82-4AC1-7896-2EC6-1BD08DA32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CD45011-042D-A3E4-9CDC-21A280CB7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8BBF42A-C8FD-B98A-BAB7-B33AA4BC07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49" t="28223" r="27363" b="12242"/>
          <a:stretch/>
        </p:blipFill>
        <p:spPr bwMode="auto">
          <a:xfrm>
            <a:off x="3359260" y="1871878"/>
            <a:ext cx="5473480" cy="40281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952055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1E7946-C855-B82F-A7D7-566FADF92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MOBILIZAÇÃO COM MOVIMENTO COM GLIDE MEDIAL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A6E8D82-4AC1-7896-2EC6-1BD08DA32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CD45011-042D-A3E4-9CDC-21A280CB7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E18E079-CAC4-6202-ABB7-CBFBB2B0A5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04" t="39245" r="28974" b="16869"/>
          <a:stretch/>
        </p:blipFill>
        <p:spPr bwMode="auto">
          <a:xfrm>
            <a:off x="2881308" y="1922886"/>
            <a:ext cx="6429384" cy="35945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172790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1E7946-C855-B82F-A7D7-566FADF92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MOBILIZAÇÃO COM MOVIMENTO COM GLIDE LATERAL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A6E8D82-4AC1-7896-2EC6-1BD08DA32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CD45011-042D-A3E4-9CDC-21A280CB7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0CF8B10-7941-075C-73F9-091038FB57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339" t="24258" r="34181" b="14895"/>
          <a:stretch/>
        </p:blipFill>
        <p:spPr bwMode="auto">
          <a:xfrm>
            <a:off x="3944717" y="1741005"/>
            <a:ext cx="4302566" cy="46748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002784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1192FA-C8B1-121D-0F9D-82D445665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E7F17DB-D993-A189-A285-9CF795F34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47022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1E7946-C855-B82F-A7D7-566FADF92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TORNOZELO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A6E8D82-4AC1-7896-2EC6-1BD08DA32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CD45011-042D-A3E4-9CDC-21A280CB7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E3EC0D7-0248-15DD-69FC-2C16F14F55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723" t="26017" r="32816" b="9821"/>
          <a:stretch/>
        </p:blipFill>
        <p:spPr bwMode="auto">
          <a:xfrm>
            <a:off x="838200" y="246661"/>
            <a:ext cx="3039871" cy="31823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D3518012-C217-D1DC-CAF9-ADD4BFA4F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8224" y="1825625"/>
            <a:ext cx="4255576" cy="4351338"/>
          </a:xfrm>
        </p:spPr>
        <p:txBody>
          <a:bodyPr/>
          <a:lstStyle/>
          <a:p>
            <a:pPr algn="just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FUNDAMENTOS</a:t>
            </a:r>
          </a:p>
          <a:p>
            <a:pPr algn="just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ARTICULAÇÃO TIBIOFIBULARES PROXIMAL E DISTAL</a:t>
            </a:r>
          </a:p>
          <a:p>
            <a:pPr algn="just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ARTICULAÇÃO TALOCRURAL</a:t>
            </a:r>
          </a:p>
          <a:p>
            <a:pPr algn="just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ARTICULAÇÃO SUBTALAR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50923B7-C6B0-A0D6-48C8-7B96329291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417" t="28882" r="15706" b="20180"/>
          <a:stretch/>
        </p:blipFill>
        <p:spPr bwMode="auto">
          <a:xfrm>
            <a:off x="764827" y="3717945"/>
            <a:ext cx="2880243" cy="18377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D191257-0F6B-13B5-FF25-1813941B25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514" t="27402" r="17373" b="18888"/>
          <a:stretch/>
        </p:blipFill>
        <p:spPr bwMode="auto">
          <a:xfrm>
            <a:off x="3803209" y="2590185"/>
            <a:ext cx="3295015" cy="22555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47401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1E7946-C855-B82F-A7D7-566FADF92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TORNOZELO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A6E8D82-4AC1-7896-2EC6-1BD08DA32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CD45011-042D-A3E4-9CDC-21A280CB7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D3518012-C217-D1DC-CAF9-ADD4BFA4F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8224" y="1825625"/>
            <a:ext cx="4255576" cy="4351338"/>
          </a:xfrm>
        </p:spPr>
        <p:txBody>
          <a:bodyPr/>
          <a:lstStyle/>
          <a:p>
            <a:pPr algn="just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just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just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CONDIÇÃO CLÍNICA</a:t>
            </a:r>
          </a:p>
          <a:p>
            <a:pPr algn="just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ENTORSE LATERAL DO TORNOZELO</a:t>
            </a:r>
          </a:p>
        </p:txBody>
      </p:sp>
      <p:pic>
        <p:nvPicPr>
          <p:cNvPr id="8194" name="Picture 2" descr="Entorse no tornozelo: saiba como deverá ser a recuperação de Neymar após  lesão em estreia do Brasil na Copa do Mundo 2022">
            <a:extLst>
              <a:ext uri="{FF2B5EF4-FFF2-40B4-BE49-F238E27FC236}">
                <a16:creationId xmlns:a16="http://schemas.microsoft.com/office/drawing/2014/main" id="{5A843771-9767-4915-F453-86FC0E856F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9" r="26429"/>
          <a:stretch/>
        </p:blipFill>
        <p:spPr bwMode="auto">
          <a:xfrm>
            <a:off x="650928" y="1825625"/>
            <a:ext cx="5966847" cy="395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1138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AEE970-B5FB-2204-B665-7361131DE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TORNOZELO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AD0B4B2-DE8D-848B-E7FF-2D71D02B4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1382" y="1825625"/>
            <a:ext cx="571241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TESTES ESPECIAIS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Sinal de </a:t>
            </a:r>
            <a:r>
              <a:rPr lang="pt-BR" dirty="0" err="1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Homan</a:t>
            </a:r>
            <a:endParaRPr lang="pt-BR" dirty="0">
              <a:effectLst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Teste de gaveta anterior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Teste de estresse em inversão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Teste de estresse em </a:t>
            </a:r>
            <a:r>
              <a:rPr lang="pt-BR" dirty="0" err="1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eversão</a:t>
            </a:r>
            <a:endParaRPr lang="pt-BR" dirty="0">
              <a:effectLst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r>
              <a:rPr lang="pt-BR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Teste de percussão</a:t>
            </a:r>
            <a:endParaRPr lang="pt-BR" sz="40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1266" name="Picture 2" descr="Roteiro de Aula Prática – Tornozelo e Pé 1) Inspeção 2) Palpação 3)  Movimentos Passivos e Acessórios 4) Testes espec">
            <a:extLst>
              <a:ext uri="{FF2B5EF4-FFF2-40B4-BE49-F238E27FC236}">
                <a16:creationId xmlns:a16="http://schemas.microsoft.com/office/drawing/2014/main" id="{15E0C102-A78E-4597-FFF6-C4896BD4B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27" y="2495698"/>
            <a:ext cx="4484056" cy="301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487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ACB369-BC3D-B195-37CD-397189AC4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PRECAUÇÕES E CONTRAINDICAÇÕES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C21BDDB-4339-A81B-E5B5-AD54673E6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94F3F8C-5DE7-653F-4484-796A02D45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4098" name="Picture 2" descr="Imagens Atenção PNG e Vetor, com Fundo Transparente Para Download Grátis |  Pngtree">
            <a:extLst>
              <a:ext uri="{FF2B5EF4-FFF2-40B4-BE49-F238E27FC236}">
                <a16:creationId xmlns:a16="http://schemas.microsoft.com/office/drawing/2014/main" id="{54B9343C-2B6D-609E-BDD0-7D23A22B4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37" y="549350"/>
            <a:ext cx="5943525" cy="59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1C112EC-3ED5-D093-B730-0FCEABEBE77C}"/>
              </a:ext>
            </a:extLst>
          </p:cNvPr>
          <p:cNvSpPr txBox="1"/>
          <p:nvPr/>
        </p:nvSpPr>
        <p:spPr>
          <a:xfrm>
            <a:off x="594748" y="1894141"/>
            <a:ext cx="11002504" cy="4156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solidFill>
                  <a:srgbClr val="FF000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1. Comprometimento da medula espinhal na área a ser tratada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solidFill>
                  <a:srgbClr val="FF000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2. Espondilolistese na área a ser tratada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solidFill>
                  <a:srgbClr val="FF000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3. Escoliose grave na área a ser tratada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solidFill>
                  <a:srgbClr val="FF000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4. Suspeita de aneurisma na área a ser tratada (aorta abdominal)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solidFill>
                  <a:srgbClr val="FF000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5. Sinais neurológicos positivos se a coluna ou a pelve estiverem sendo tratados com técnicas de grau V</a:t>
            </a:r>
          </a:p>
        </p:txBody>
      </p:sp>
    </p:spTree>
    <p:extLst>
      <p:ext uri="{BB962C8B-B14F-4D97-AF65-F5344CB8AC3E}">
        <p14:creationId xmlns:p14="http://schemas.microsoft.com/office/powerpoint/2010/main" val="3439360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D43028-ADAD-984B-F148-C73CEF2D1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LIBERAÇÃO MIOFASCIAL DE GASTROCNÊMIOS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63AAD3A-1931-2CB5-7F18-CC97EADCE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A302BB3-B3C1-5800-492E-ED32656AE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C8244981-0671-9577-4790-FF230145F8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984" t="2867" r="2448" b="7839"/>
          <a:stretch/>
        </p:blipFill>
        <p:spPr bwMode="auto">
          <a:xfrm>
            <a:off x="2596752" y="2135591"/>
            <a:ext cx="6998495" cy="36764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649408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D43028-ADAD-984B-F148-C73CEF2D1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LIBERAÇÃO MIOFASCIAL DE TIBIAL ANTERIOR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63AAD3A-1931-2CB5-7F18-CC97EADCE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A302BB3-B3C1-5800-492E-ED32656AE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FD6025B-7990-CCAD-E586-C3F804BC5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7897" y="2356339"/>
            <a:ext cx="5376206" cy="302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893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D43028-ADAD-984B-F148-C73CEF2D1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LIBERAÇÃO MIOFASCIAL DE FIBULARES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63AAD3A-1931-2CB5-7F18-CC97EADCE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A302BB3-B3C1-5800-492E-ED32656AE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42A7D8D-83ED-BAB5-1818-241404B35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5082" y="2142412"/>
            <a:ext cx="6201836" cy="348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64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8E9D6C-4ABA-C211-E1B9-6ED2E6F73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DISTRAÇÃO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D8E6C69-FF49-7D2C-3A00-394F02F737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37" t="32411" r="27104" b="9369"/>
          <a:stretch/>
        </p:blipFill>
        <p:spPr bwMode="auto">
          <a:xfrm>
            <a:off x="3679541" y="1937289"/>
            <a:ext cx="4832917" cy="35336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D541845-A42C-989A-5C6D-EA266D743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698DC12-BF21-AA95-E187-0F7BA6C982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729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8E9D6C-4ABA-C211-E1B9-6ED2E6F73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GLIDE POSTERIOR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D541845-A42C-989A-5C6D-EA266D743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698DC12-BF21-AA95-E187-0F7BA6C982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24CB41D-7842-324C-CC66-73AD197C1D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022" t="27119" r="28102" b="12904"/>
          <a:stretch/>
        </p:blipFill>
        <p:spPr bwMode="auto">
          <a:xfrm>
            <a:off x="3435805" y="1690688"/>
            <a:ext cx="5320389" cy="39971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968833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8E9D6C-4ABA-C211-E1B9-6ED2E6F73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GLIDE ANTERIOR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D541845-A42C-989A-5C6D-EA266D743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698DC12-BF21-AA95-E187-0F7BA6C982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6E049D1-AE86-D9F9-C3BC-BD20CD7BC1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263" t="27339" r="26868" b="12685"/>
          <a:stretch/>
        </p:blipFill>
        <p:spPr bwMode="auto">
          <a:xfrm>
            <a:off x="3677523" y="2068978"/>
            <a:ext cx="4836953" cy="363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870284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8E9D6C-4ABA-C211-E1B9-6ED2E6F73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MWM COM GLIDE ANTERIOR DO TÁLUS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D541845-A42C-989A-5C6D-EA266D743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698DC12-BF21-AA95-E187-0F7BA6C982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E3B2511-9813-28C7-CAC3-FFE4BD46C2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758" t="44537" r="27109" b="12023"/>
          <a:stretch/>
        </p:blipFill>
        <p:spPr bwMode="auto">
          <a:xfrm>
            <a:off x="2594475" y="1925406"/>
            <a:ext cx="7003050" cy="38745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044179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8E9D6C-4ABA-C211-E1B9-6ED2E6F73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MWM COM GLIDE POSTERIOR DO TÁLUS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D541845-A42C-989A-5C6D-EA266D743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698DC12-BF21-AA95-E187-0F7BA6C982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7FC0162-AC45-626C-92AE-F2AD45D3D6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29" t="31749" r="29213" b="23705"/>
          <a:stretch/>
        </p:blipFill>
        <p:spPr bwMode="auto">
          <a:xfrm>
            <a:off x="3155524" y="2118177"/>
            <a:ext cx="5880951" cy="3535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922968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8E9D6C-4ABA-C211-E1B9-6ED2E6F73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GLIDE POSTERIOR DA CABEÇA DA FÍBULA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D541845-A42C-989A-5C6D-EA266D743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698DC12-BF21-AA95-E187-0F7BA6C982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C0C9DB5-A667-6625-C28F-8743C6130A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23" t="31088" r="35414" b="35834"/>
          <a:stretch/>
        </p:blipFill>
        <p:spPr bwMode="auto">
          <a:xfrm>
            <a:off x="3099875" y="1933734"/>
            <a:ext cx="5992249" cy="38743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332403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8E9D6C-4ABA-C211-E1B9-6ED2E6F73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GLIDE ANTERIOR DA CABEÇA DA FÍBULA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D541845-A42C-989A-5C6D-EA266D743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698DC12-BF21-AA95-E187-0F7BA6C982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0CAAD4B-AF99-65FC-FD17-560232989B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699" t="37481" r="36283" b="27016"/>
          <a:stretch/>
        </p:blipFill>
        <p:spPr bwMode="auto">
          <a:xfrm>
            <a:off x="3279611" y="1859280"/>
            <a:ext cx="5690167" cy="40533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33887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ACB369-BC3D-B195-37CD-397189AC4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COLUNA TORÁCICA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C21BDDB-4339-A81B-E5B5-AD54673E6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94F3F8C-5DE7-653F-4484-796A02D45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1AA7862-17E3-6E58-1E72-AFFA36C313E4}"/>
              </a:ext>
            </a:extLst>
          </p:cNvPr>
          <p:cNvSpPr txBox="1"/>
          <p:nvPr/>
        </p:nvSpPr>
        <p:spPr>
          <a:xfrm>
            <a:off x="594748" y="1894141"/>
            <a:ext cx="5899042" cy="3901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MOBILIDADE X ESTABILIDADE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BR" sz="2800" dirty="0">
              <a:effectLst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PROTEÇÃO DE ÓRGÃO VITAIS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BR" sz="2800" dirty="0">
              <a:effectLst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ARTICULAÇÕES TORÁCICAS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BR" sz="2800" dirty="0"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COSTELAS</a:t>
            </a:r>
            <a:endParaRPr lang="pt-BR" sz="2800" dirty="0">
              <a:effectLst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m 10" descr="Ossos do Esqueleto Axial - Caixa torácica e Coluna Vertebral">
            <a:extLst>
              <a:ext uri="{FF2B5EF4-FFF2-40B4-BE49-F238E27FC236}">
                <a16:creationId xmlns:a16="http://schemas.microsoft.com/office/drawing/2014/main" id="{598B2981-AD9A-5809-A1B9-BD020D4FA1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07" y="2682339"/>
            <a:ext cx="3041015" cy="2324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4AE70C71-BE50-D4C3-6D7B-7A1C217B06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550" t="27277" r="39375" b="7207"/>
          <a:stretch/>
        </p:blipFill>
        <p:spPr bwMode="auto">
          <a:xfrm>
            <a:off x="9410819" y="1732855"/>
            <a:ext cx="2632646" cy="42029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303267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8E9D6C-4ABA-C211-E1B9-6ED2E6F73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GLIDE POSTEROSSUPERIOR DISTAL DA FÍBULA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D541845-A42C-989A-5C6D-EA266D743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698DC12-BF21-AA95-E187-0F7BA6C982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297D7C8-5C53-8E6E-8974-9852430528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947" t="42994" r="36284" b="18858"/>
          <a:stretch/>
        </p:blipFill>
        <p:spPr bwMode="auto">
          <a:xfrm>
            <a:off x="3539385" y="1977386"/>
            <a:ext cx="5113230" cy="39492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496800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8E9D6C-4ABA-C211-E1B9-6ED2E6F73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GLIDE ANTEROINFERIOR DISTAL DA FÍBULA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D541845-A42C-989A-5C6D-EA266D743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698DC12-BF21-AA95-E187-0F7BA6C982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32DD11B-0536-530E-4ECC-E3DD612476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23" t="49167" r="35173" b="12686"/>
          <a:stretch/>
        </p:blipFill>
        <p:spPr bwMode="auto">
          <a:xfrm>
            <a:off x="3419634" y="1872717"/>
            <a:ext cx="5352732" cy="40265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931546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8E9D6C-4ABA-C211-E1B9-6ED2E6F73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DISTRAÇÃO SUBTALAR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D541845-A42C-989A-5C6D-EA266D743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698DC12-BF21-AA95-E187-0F7BA6C982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E97AC34-5743-94DA-0CFB-7F0249153A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509" t="30427" r="27232" b="10033"/>
          <a:stretch/>
        </p:blipFill>
        <p:spPr bwMode="auto">
          <a:xfrm>
            <a:off x="3458654" y="1864143"/>
            <a:ext cx="5274691" cy="39894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525593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8E9D6C-4ABA-C211-E1B9-6ED2E6F73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TILT MEDIAL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D541845-A42C-989A-5C6D-EA266D743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698DC12-BF21-AA95-E187-0F7BA6C982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8080194-8AA2-BCB0-F648-6B80CBE20C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270" t="25355" r="27859" b="15775"/>
          <a:stretch/>
        </p:blipFill>
        <p:spPr bwMode="auto">
          <a:xfrm>
            <a:off x="3311910" y="1690688"/>
            <a:ext cx="5568179" cy="41070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758598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8E9D6C-4ABA-C211-E1B9-6ED2E6F73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TILT LATERAL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D541845-A42C-989A-5C6D-EA266D743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698DC12-BF21-AA95-E187-0F7BA6C982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C601267-52D9-4840-F9C9-01BA46BBAB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85" t="26898" r="26865" b="13127"/>
          <a:stretch/>
        </p:blipFill>
        <p:spPr bwMode="auto">
          <a:xfrm>
            <a:off x="3179896" y="1968285"/>
            <a:ext cx="4855027" cy="36575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908386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Você sabe como se manifesta o amor de Deus? - Aproxime-se de Deus todos os  dias">
            <a:extLst>
              <a:ext uri="{FF2B5EF4-FFF2-40B4-BE49-F238E27FC236}">
                <a16:creationId xmlns:a16="http://schemas.microsoft.com/office/drawing/2014/main" id="{1A340157-0676-6DAF-9DAA-D9DF5B03A9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1" r="945"/>
          <a:stretch/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D541845-A42C-989A-5C6D-EA266D743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698DC12-BF21-AA95-E187-0F7BA6C982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5E3BF884-F4D0-A968-4F16-E7CD7DCAB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4237" y="349627"/>
            <a:ext cx="4937502" cy="1325563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  <a:ea typeface="Segoe UI Black" panose="020B0A02040204020203" pitchFamily="34" charset="0"/>
              </a:rPr>
              <a:t>Gratidão!</a:t>
            </a:r>
          </a:p>
        </p:txBody>
      </p:sp>
    </p:spTree>
    <p:extLst>
      <p:ext uri="{BB962C8B-B14F-4D97-AF65-F5344CB8AC3E}">
        <p14:creationId xmlns:p14="http://schemas.microsoft.com/office/powerpoint/2010/main" val="2217531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ACB369-BC3D-B195-37CD-397189AC4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51"/>
            <a:ext cx="10515600" cy="1325563"/>
          </a:xfrm>
        </p:spPr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COLUNA TORÁCICA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C21BDDB-4339-A81B-E5B5-AD54673E6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94F3F8C-5DE7-653F-4484-796A02D45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1AA7862-17E3-6E58-1E72-AFFA36C313E4}"/>
              </a:ext>
            </a:extLst>
          </p:cNvPr>
          <p:cNvSpPr txBox="1"/>
          <p:nvPr/>
        </p:nvSpPr>
        <p:spPr>
          <a:xfrm>
            <a:off x="387458" y="1030891"/>
            <a:ext cx="11620794" cy="512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solidFill>
                  <a:srgbClr val="FF000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BANDEIRAS VERMELHAS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Idade abaixo de 20 ou acima de 50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História prévia de câncer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Sintomas constitucionais (p. ex., febre, calafrios, perda de peso inexplicável)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Infecção recente do trato urinário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História de uso de droga injetável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Condição imunocomprometida (p. ex., uso prolongado de corticosteroide, transplante, doença autoimune)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Falha na melhora com cuidados conservadores (frequentemente acima de 4 a 6 semanas) </a:t>
            </a:r>
          </a:p>
        </p:txBody>
      </p:sp>
      <p:pic>
        <p:nvPicPr>
          <p:cNvPr id="6146" name="Picture 2" descr="Serviços do APERS são modificados por conta da bandeira vermelha em Porto  Alegre - Arquivo Público do Estado do Rio Grande do Sul">
            <a:extLst>
              <a:ext uri="{FF2B5EF4-FFF2-40B4-BE49-F238E27FC236}">
                <a16:creationId xmlns:a16="http://schemas.microsoft.com/office/drawing/2014/main" id="{2D4E29DD-334F-2F36-2F02-4B55A3BE33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5" r="25977"/>
          <a:stretch/>
        </p:blipFill>
        <p:spPr bwMode="auto">
          <a:xfrm>
            <a:off x="10430358" y="107587"/>
            <a:ext cx="1592585" cy="224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175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ACB369-BC3D-B195-37CD-397189AC4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51"/>
            <a:ext cx="10515600" cy="1325563"/>
          </a:xfrm>
        </p:spPr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COLUNA TORÁCICA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C21BDDB-4339-A81B-E5B5-AD54673E6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94F3F8C-5DE7-653F-4484-796A02D45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1AA7862-17E3-6E58-1E72-AFFA36C313E4}"/>
              </a:ext>
            </a:extLst>
          </p:cNvPr>
          <p:cNvSpPr txBox="1"/>
          <p:nvPr/>
        </p:nvSpPr>
        <p:spPr>
          <a:xfrm>
            <a:off x="387458" y="1030891"/>
            <a:ext cx="11620794" cy="512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solidFill>
                  <a:srgbClr val="FF000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BANDEIRAS VERMELHAS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Dor que não alivia por descanso ou deitado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Dor severa e constante à noite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Déficit neurológico progressivo; anestesia em sela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Dorsalgia acompanhada por dor abdominal, pélvica ou no quadril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História de quedas ou trauma (pesquisar por fratura, osteoporose, violência doméstica, uso de álcool)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Rigidez significativa pela manhã com limitação nos movimentos da coluna (espondilite anquilosante ou outro transtorno inflamatório)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Erupções cutâneas (transtorno inflamatório, p. ex., doença de </a:t>
            </a:r>
            <a:r>
              <a:rPr lang="pt-BR" sz="2400" dirty="0" err="1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Crohn</a:t>
            </a:r>
            <a:r>
              <a:rPr lang="pt-BR" sz="24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, espondilite anquilosante)</a:t>
            </a:r>
            <a:endParaRPr lang="pt-BR" sz="1800" dirty="0">
              <a:effectLst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Serviços do APERS são modificados por conta da bandeira vermelha em Porto  Alegre - Arquivo Público do Estado do Rio Grande do Sul">
            <a:extLst>
              <a:ext uri="{FF2B5EF4-FFF2-40B4-BE49-F238E27FC236}">
                <a16:creationId xmlns:a16="http://schemas.microsoft.com/office/drawing/2014/main" id="{2D4E29DD-334F-2F36-2F02-4B55A3BE33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5" r="25977"/>
          <a:stretch/>
        </p:blipFill>
        <p:spPr bwMode="auto">
          <a:xfrm>
            <a:off x="10430358" y="107587"/>
            <a:ext cx="1592585" cy="224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595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ACB369-BC3D-B195-37CD-397189AC4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51"/>
            <a:ext cx="10515600" cy="1325563"/>
          </a:xfrm>
        </p:spPr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COLUNA TORÁCICA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C21BDDB-4339-A81B-E5B5-AD54673E6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94F3F8C-5DE7-653F-4484-796A02D45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1AA7862-17E3-6E58-1E72-AFFA36C313E4}"/>
              </a:ext>
            </a:extLst>
          </p:cNvPr>
          <p:cNvSpPr txBox="1"/>
          <p:nvPr/>
        </p:nvSpPr>
        <p:spPr>
          <a:xfrm>
            <a:off x="387458" y="1557834"/>
            <a:ext cx="11620794" cy="4357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3200" dirty="0">
                <a:solidFill>
                  <a:srgbClr val="00B05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CONDIÇÕES CLÍNICAS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3200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Dor torácica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3200" dirty="0">
                <a:solidFill>
                  <a:srgbClr val="00B05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Dor cervical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3200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Dor lombar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3200" dirty="0">
                <a:solidFill>
                  <a:srgbClr val="00B05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Epicondilite lateral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3200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Osteoporose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3200" dirty="0" err="1">
                <a:solidFill>
                  <a:srgbClr val="00B05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Tendinopatia</a:t>
            </a:r>
            <a:r>
              <a:rPr lang="pt-BR" sz="3200" dirty="0" err="1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s</a:t>
            </a:r>
            <a:r>
              <a:rPr lang="pt-BR" sz="3200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de ombro</a:t>
            </a:r>
            <a:endParaRPr lang="pt-BR" sz="3200" dirty="0">
              <a:solidFill>
                <a:srgbClr val="00B050"/>
              </a:solidFill>
              <a:effectLst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Placa Siga PNG - Imagem de Placa Siga PNG em Alta Resolução">
            <a:extLst>
              <a:ext uri="{FF2B5EF4-FFF2-40B4-BE49-F238E27FC236}">
                <a16:creationId xmlns:a16="http://schemas.microsoft.com/office/drawing/2014/main" id="{5B6A79F8-9E8C-520A-B58B-D3EC5AE22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686" y="1736740"/>
            <a:ext cx="3999856" cy="399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012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673</Words>
  <Application>Microsoft Office PowerPoint</Application>
  <PresentationFormat>Widescreen</PresentationFormat>
  <Paragraphs>145</Paragraphs>
  <Slides>65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65</vt:i4>
      </vt:variant>
    </vt:vector>
  </HeadingPairs>
  <TitlesOfParts>
    <vt:vector size="71" baseType="lpstr">
      <vt:lpstr>Arial</vt:lpstr>
      <vt:lpstr>Calibri</vt:lpstr>
      <vt:lpstr>Calibri Light</vt:lpstr>
      <vt:lpstr>Modern Love</vt:lpstr>
      <vt:lpstr>Segoe UI Black</vt:lpstr>
      <vt:lpstr>Tema do Office</vt:lpstr>
      <vt:lpstr>Fisioterapia Manual Ortopédica Coluna torácica, joelho e tornozelo</vt:lpstr>
      <vt:lpstr>INTRODUÇÃO</vt:lpstr>
      <vt:lpstr>TERMINOLOGIA</vt:lpstr>
      <vt:lpstr>MOVIMENTO ACOMPLADO</vt:lpstr>
      <vt:lpstr>PRECAUÇÕES E CONTRAINDICAÇÕES</vt:lpstr>
      <vt:lpstr>COLUNA TORÁCICA</vt:lpstr>
      <vt:lpstr>COLUNA TORÁCICA</vt:lpstr>
      <vt:lpstr>COLUNA TORÁCICA</vt:lpstr>
      <vt:lpstr>COLUNA TORÁCICA</vt:lpstr>
      <vt:lpstr>COLUNA TORÁCICA X DISFUNÇÕES VISCERAIS</vt:lpstr>
      <vt:lpstr>COLUNA TORÁCICA X DISFUNÇÕES VISCERAIS</vt:lpstr>
      <vt:lpstr>COLUNA TORÁCICA - AVALIAÇÃO</vt:lpstr>
      <vt:lpstr>LIBERAÇÃO MIOFASCIAL DE ERETORES ESPINAIS</vt:lpstr>
      <vt:lpstr>LIBERAÇÃO MIOFASCIAL PERIESCAPULAR</vt:lpstr>
      <vt:lpstr>LIBERAÇÃO MIOFASCIAL DE INTERCOSTAIS</vt:lpstr>
      <vt:lpstr>LIBERAÇÃO MIOFASCIAL DO LIGAMENTO SUSPENSOR DO DIAFRAGMA</vt:lpstr>
      <vt:lpstr>LIBERAÇÃO MIOFASCIAL DO DIAFRAGMA</vt:lpstr>
      <vt:lpstr>DESLIZAMENTO POSTEROANTERIOR CENTRAL – VARIANTE 1</vt:lpstr>
      <vt:lpstr>DESLIZAMENTO POSTEROANTERIOR CENTRAL – VARIANTE 2</vt:lpstr>
      <vt:lpstr>DESLIZAMENTO POSTEROANTERIOR CENTRAL – VARIANTE 3</vt:lpstr>
      <vt:lpstr>PRESSÃO TRANSVERSA</vt:lpstr>
      <vt:lpstr>DESLIZAMENTO ANTERIOR UNILATERAL – VARIANTE 1</vt:lpstr>
      <vt:lpstr>DESLIZAMENTO ANTERIOR UNILATERAL – VARIANTE 2</vt:lpstr>
      <vt:lpstr>MOBILIZAÇÃO COM MOVIMENTO PARA GANHO DE EXTENSÃO</vt:lpstr>
      <vt:lpstr>MANIPULAÇÃO POR DISTRAÇÃO</vt:lpstr>
      <vt:lpstr>MANIPULAÇÃO POSTEROSSUPERIOR (DOG TECHNIQUE)</vt:lpstr>
      <vt:lpstr>MOBILIZAÇÃO/MANIPULAÇÃO DA PRIMEIRA COSTELA</vt:lpstr>
      <vt:lpstr>MOBILIZAÇÃO DA SEGUNDA A QUINTA COSTELA</vt:lpstr>
      <vt:lpstr>MOBILIZAÇÃO DA QUINTA A DÉCIMA PRIMEIRA COSTELA</vt:lpstr>
      <vt:lpstr>DESLIZAMENTO ANTERIOR DAS COSTELAS</vt:lpstr>
      <vt:lpstr>Apresentação do PowerPoint</vt:lpstr>
      <vt:lpstr>JOELHO</vt:lpstr>
      <vt:lpstr>JOELHO</vt:lpstr>
      <vt:lpstr>JOELHO</vt:lpstr>
      <vt:lpstr>LIBERAÇÃO MIOFASCIAL DE GASTROCNÊMIOS</vt:lpstr>
      <vt:lpstr>LIBERAÇÃO MIOFASCIAL DE ISQUIOTIBIAIS</vt:lpstr>
      <vt:lpstr>LIBERAÇÃO MIOFASCIAL DO QUADRÍCEPS FEMORAL</vt:lpstr>
      <vt:lpstr>LIBERAÇÃO MIOFASCIAL DO TRATO ILIOTIBIAL</vt:lpstr>
      <vt:lpstr>DISTRAÇÃO</vt:lpstr>
      <vt:lpstr>GLIDE POSTERIOR</vt:lpstr>
      <vt:lpstr>GLIDE ANTERIOR</vt:lpstr>
      <vt:lpstr>GLIDE MEDIAL</vt:lpstr>
      <vt:lpstr>GLIDE LATERAL</vt:lpstr>
      <vt:lpstr>MOBILIZAÇÃO COM MOVIMENTO COM GLIDE MEDIAL </vt:lpstr>
      <vt:lpstr>MOBILIZAÇÃO COM MOVIMENTO COM GLIDE LATERAL</vt:lpstr>
      <vt:lpstr>Apresentação do PowerPoint</vt:lpstr>
      <vt:lpstr>TORNOZELO</vt:lpstr>
      <vt:lpstr>TORNOZELO</vt:lpstr>
      <vt:lpstr>TORNOZELO</vt:lpstr>
      <vt:lpstr>LIBERAÇÃO MIOFASCIAL DE GASTROCNÊMIOS</vt:lpstr>
      <vt:lpstr>LIBERAÇÃO MIOFASCIAL DE TIBIAL ANTERIOR</vt:lpstr>
      <vt:lpstr>LIBERAÇÃO MIOFASCIAL DE FIBULARES</vt:lpstr>
      <vt:lpstr>DISTRAÇÃO</vt:lpstr>
      <vt:lpstr>GLIDE POSTERIOR</vt:lpstr>
      <vt:lpstr>GLIDE ANTERIOR</vt:lpstr>
      <vt:lpstr>MWM COM GLIDE ANTERIOR DO TÁLUS</vt:lpstr>
      <vt:lpstr>MWM COM GLIDE POSTERIOR DO TÁLUS</vt:lpstr>
      <vt:lpstr>GLIDE POSTERIOR DA CABEÇA DA FÍBULA</vt:lpstr>
      <vt:lpstr>GLIDE ANTERIOR DA CABEÇA DA FÍBULA</vt:lpstr>
      <vt:lpstr>GLIDE POSTEROSSUPERIOR DISTAL DA FÍBULA</vt:lpstr>
      <vt:lpstr>GLIDE ANTEROINFERIOR DISTAL DA FÍBULA</vt:lpstr>
      <vt:lpstr>DISTRAÇÃO SUBTALAR</vt:lpstr>
      <vt:lpstr>TILT MEDIAL</vt:lpstr>
      <vt:lpstr>TILT LATERAL</vt:lpstr>
      <vt:lpstr>Gratidão!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Fisioterapia Manual Ortopédica Coluna torácica, joelho e tornozelo</dc:title>
  <dc:creator>Maercio</dc:creator>
  <cp:lastModifiedBy>Maercio</cp:lastModifiedBy>
  <cp:revision>1</cp:revision>
  <dcterms:created xsi:type="dcterms:W3CDTF">2024-03-05T20:52:06Z</dcterms:created>
  <dcterms:modified xsi:type="dcterms:W3CDTF">2024-03-05T23:33:01Z</dcterms:modified>
</cp:coreProperties>
</file>