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323" r:id="rId4"/>
    <p:sldId id="324" r:id="rId5"/>
    <p:sldId id="325" r:id="rId6"/>
    <p:sldId id="327" r:id="rId7"/>
    <p:sldId id="328" r:id="rId8"/>
    <p:sldId id="329" r:id="rId9"/>
    <p:sldId id="281" r:id="rId10"/>
    <p:sldId id="330" r:id="rId11"/>
    <p:sldId id="331" r:id="rId12"/>
    <p:sldId id="332" r:id="rId13"/>
    <p:sldId id="282" r:id="rId14"/>
    <p:sldId id="283" r:id="rId15"/>
    <p:sldId id="333" r:id="rId16"/>
    <p:sldId id="334" r:id="rId17"/>
    <p:sldId id="288" r:id="rId18"/>
    <p:sldId id="337" r:id="rId19"/>
    <p:sldId id="338" r:id="rId20"/>
    <p:sldId id="339" r:id="rId21"/>
    <p:sldId id="285" r:id="rId22"/>
    <p:sldId id="286" r:id="rId23"/>
    <p:sldId id="340" r:id="rId24"/>
    <p:sldId id="287" r:id="rId25"/>
    <p:sldId id="341" r:id="rId26"/>
    <p:sldId id="342" r:id="rId27"/>
    <p:sldId id="343" r:id="rId28"/>
    <p:sldId id="344" r:id="rId29"/>
    <p:sldId id="289" r:id="rId30"/>
    <p:sldId id="290" r:id="rId31"/>
    <p:sldId id="293" r:id="rId32"/>
    <p:sldId id="292" r:id="rId33"/>
    <p:sldId id="294" r:id="rId34"/>
    <p:sldId id="295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345" r:id="rId44"/>
    <p:sldId id="266" r:id="rId45"/>
    <p:sldId id="296" r:id="rId46"/>
    <p:sldId id="271" r:id="rId47"/>
    <p:sldId id="297" r:id="rId48"/>
    <p:sldId id="272" r:id="rId49"/>
    <p:sldId id="349" r:id="rId50"/>
    <p:sldId id="275" r:id="rId51"/>
    <p:sldId id="274" r:id="rId52"/>
    <p:sldId id="273" r:id="rId53"/>
    <p:sldId id="346" r:id="rId54"/>
    <p:sldId id="276" r:id="rId55"/>
    <p:sldId id="277" r:id="rId56"/>
    <p:sldId id="299" r:id="rId57"/>
    <p:sldId id="278" r:id="rId58"/>
    <p:sldId id="298" r:id="rId59"/>
    <p:sldId id="300" r:id="rId60"/>
    <p:sldId id="347" r:id="rId61"/>
    <p:sldId id="301" r:id="rId62"/>
    <p:sldId id="348" r:id="rId63"/>
    <p:sldId id="302" r:id="rId64"/>
    <p:sldId id="322" r:id="rId6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072AB-00B6-3D43-3FAB-07F58D37C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11174C-1591-9271-0975-DE47D93E6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7C6152-8EDD-55DB-80F9-6D43D05C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AA87A0-C1B9-E1CF-9CEA-28883DB76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391791-DA2E-5574-BC82-3247A6FA3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26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5D8B6C-D0AD-19D9-2DD4-16C1ED349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0C85CEA-2A90-9E89-57DC-1DE96EAA4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6A6C4B-5B4D-5BF8-E98E-A507A191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FC3CAB-C1C3-0405-30A0-EEF8AC60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15C8C2-FCBD-62ED-E953-7FD07488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89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816046-4D80-B534-C2BA-F938F6D30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8D7CA15-DF99-EA6D-5474-5AFEA03CC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7D5FE2-A5EB-CBB2-BCCA-8CD3C25F9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28A800-85EB-F8A7-81CD-2CCAFE48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CA2A09-1110-4A48-5FE0-6E67D9BF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99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1C9D3-1B66-1D9F-74DB-58FB424B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DD3D60-7685-5D62-0898-336742061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51D3FD-E6EC-A0DA-B960-2D84685C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80FA2A-775C-EBCA-4262-727412074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D06E63-4E79-BB14-CD1E-24406CE1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60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1D060-04E8-0A87-3350-839056794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1A47BF-3DE1-2F52-231C-4E77F4CCE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D05A53-27C3-224A-D41C-F0521B3AE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0CBCCE-F529-92A2-3E1D-BEBCDC4D7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B71954-D0F0-64C8-75A6-FBAF82DD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92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F81F5-8284-2936-CFB2-0702AEE3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C4F373-6DE4-A24D-C29E-0168CCF97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7191858-76B2-D6FD-AC87-A0BB8C295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034BF2-AD7E-1E7B-00AC-283D8C955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E3C8A2-E86E-5C3C-EE13-E806CECA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C4D738-45A1-F95E-36CF-9A1D1390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2909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402D1-B368-327F-2F91-D379DB175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4CB38F-6F58-09BD-4FFA-C0527D6DE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8E202BC-566D-F4B8-32FF-F0E5DC3E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018AC21-2F79-35D4-4081-067402371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755AC1-6A3F-C986-4D61-CD7C510D9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F9AA2B-E139-E8CC-2055-38FEDE3F4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D9F7F3F-139B-9708-CA06-22BA4CFE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D457D0F-38D8-50C6-5191-1FC3EEEB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493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FFB3A3-95D1-9C8B-3EA5-64095878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21AC153-776C-854E-181E-9C29FCAF0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D35ED11-8514-BF00-3CC2-A2C1E85F2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E937084-9849-7F12-FC5B-938EC40BA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CF8F11F-3F8C-C253-6A7C-A3D96876D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B02DE7E-C25D-47DD-E27C-60A78EED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DBBD80-881F-E699-39F5-48FF55C3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3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F7EC26-AE4A-7EED-FE24-299330F0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628DA3-4151-4D06-9E13-19D1F8855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981498-59B7-9DD0-73DE-8A5642455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095316-15E4-50A9-0FAA-33F6CF08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8AD434-3AE4-245B-A1DC-DFD98E5E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064A77-90BB-7E99-344E-CB41DC0F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90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F578D-6E1A-0B1D-2C24-6DD82D783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E19BF7D-6F5E-CDE2-AFD9-3F7BA76D5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E5096A-3A80-B442-9DCA-416D6260F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412FCC-F9EB-A46E-4C23-573B2D62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09D43D-729D-54E5-B15C-ECBA789C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D2D76EB-BBA6-AA90-659A-EBA85458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80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8F38AE6-BFA6-DB39-84ED-A62B95DB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F1BF51-1ADC-1A42-54CE-9C3FC7042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8CFC90-231E-3B85-11A6-ED84F5C56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FACAD-E757-442D-AFB7-87EF5EF7CF7E}" type="datetimeFigureOut">
              <a:rPr lang="pt-BR" smtClean="0"/>
              <a:t>26/04/2023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F1B77E-268E-783F-B1D4-105933218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987BBD-B8DA-FD0F-9DBA-3482CAC13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224F5-A06C-43D4-A719-C9F1F154A6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296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juste da Cadeira cervical – Gonstead Brasil">
            <a:extLst>
              <a:ext uri="{FF2B5EF4-FFF2-40B4-BE49-F238E27FC236}">
                <a16:creationId xmlns:a16="http://schemas.microsoft.com/office/drawing/2014/main" id="{0781E654-3E1F-C83B-6A1D-1E00675A2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D4F0601-BE50-6784-6951-D97A362BE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206" y="2197536"/>
            <a:ext cx="11315700" cy="3196099"/>
          </a:xfrm>
        </p:spPr>
        <p:txBody>
          <a:bodyPr>
            <a:normAutofit/>
          </a:bodyPr>
          <a:lstStyle/>
          <a:p>
            <a:r>
              <a:rPr lang="pt-BR" sz="6600" b="1" dirty="0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Fisioterapi</a:t>
            </a:r>
            <a:r>
              <a:rPr lang="pt-BR" sz="6600" b="1" dirty="0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a Manual </a:t>
            </a:r>
            <a:r>
              <a:rPr lang="pt-BR" sz="6600" b="1" dirty="0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Ortopé</a:t>
            </a:r>
            <a:r>
              <a:rPr lang="pt-BR" sz="6600" b="1" dirty="0">
                <a:ln w="381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dica</a:t>
            </a:r>
            <a:br>
              <a:rPr lang="pt-BR" sz="6600" b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</a:br>
            <a:r>
              <a:rPr lang="pt-BR" sz="4400" b="1" dirty="0">
                <a:ln>
                  <a:solidFill>
                    <a:schemeClr val="bg1"/>
                  </a:solidFill>
                </a:ln>
                <a:noFill/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Cervic</a:t>
            </a:r>
            <a:r>
              <a:rPr lang="pt-BR" sz="4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haroni" panose="02010803020104030203" pitchFamily="2" charset="-79"/>
              </a:rPr>
              <a:t>al e pé</a:t>
            </a:r>
            <a:endParaRPr lang="pt-BR" sz="66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4572E42-6760-59A4-D727-53A28B27B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4" y="346330"/>
            <a:ext cx="3620484" cy="15048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664FF4C-B43D-C54E-E30D-5ECDC672D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75" y="5305424"/>
            <a:ext cx="4520562" cy="10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50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800" dirty="0">
                <a:latin typeface="Segoe UI Black" panose="020B0A02040204020203" pitchFamily="34" charset="0"/>
                <a:ea typeface="Segoe UI Black" panose="020B0A02040204020203" pitchFamily="34" charset="0"/>
              </a:rPr>
              <a:t>RISCOS DE MOBILIZAÇÃO/MANIPULAÇÃO DA COLUNA CERVICAL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4098" name="Picture 2" descr="Imagens Atenção PNG e Vetor, com Fundo Transparente Para Download Grátis |  Pngtree">
            <a:extLst>
              <a:ext uri="{FF2B5EF4-FFF2-40B4-BE49-F238E27FC236}">
                <a16:creationId xmlns:a16="http://schemas.microsoft.com/office/drawing/2014/main" id="{54B9343C-2B6D-609E-BDD0-7D23A22B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37" y="549350"/>
            <a:ext cx="5943525" cy="59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1C112EC-3ED5-D093-B730-0FCEABEBE77C}"/>
              </a:ext>
            </a:extLst>
          </p:cNvPr>
          <p:cNvSpPr txBox="1"/>
          <p:nvPr/>
        </p:nvSpPr>
        <p:spPr>
          <a:xfrm>
            <a:off x="594748" y="1894141"/>
            <a:ext cx="11002504" cy="446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Lesão aguda dos tecidos moles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Osteoporose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Espondilite anquilosante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Artrite reumatoide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Doença vascular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Anormalidades da artéria vertebral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Doença do tecido conjuntivo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Terapia de </a:t>
            </a:r>
            <a:r>
              <a:rPr lang="pt-BR" sz="2800" dirty="0" err="1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anticoagulação</a:t>
            </a:r>
            <a:endParaRPr lang="pt-BR" sz="2800" dirty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45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800" dirty="0">
                <a:latin typeface="Segoe UI Black" panose="020B0A02040204020203" pitchFamily="34" charset="0"/>
                <a:ea typeface="Segoe UI Black" panose="020B0A02040204020203" pitchFamily="34" charset="0"/>
              </a:rPr>
              <a:t>RISCOS DE MOBILIZAÇÃO/MANIPULAÇÃO DA COLUNA CERVICAL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4098" name="Picture 2" descr="Imagens Atenção PNG e Vetor, com Fundo Transparente Para Download Grátis |  Pngtree">
            <a:extLst>
              <a:ext uri="{FF2B5EF4-FFF2-40B4-BE49-F238E27FC236}">
                <a16:creationId xmlns:a16="http://schemas.microsoft.com/office/drawing/2014/main" id="{54B9343C-2B6D-609E-BDD0-7D23A22B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37" y="549350"/>
            <a:ext cx="5943525" cy="59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1C112EC-3ED5-D093-B730-0FCEABEBE77C}"/>
              </a:ext>
            </a:extLst>
          </p:cNvPr>
          <p:cNvSpPr txBox="1"/>
          <p:nvPr/>
        </p:nvSpPr>
        <p:spPr>
          <a:xfrm>
            <a:off x="594748" y="1894141"/>
            <a:ext cx="11002504" cy="447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Insuficiência </a:t>
            </a:r>
            <a:r>
              <a:rPr lang="pt-BR" sz="2800" dirty="0" err="1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vertebrobasilar</a:t>
            </a:r>
            <a:endParaRPr lang="pt-BR" sz="2800" dirty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Anestesia ou parestesia facial ou intraoral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Distúrbios visuais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Tonturas/vertigens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Visão embaçada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Diplopia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Náusea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Zumbido</a:t>
            </a:r>
          </a:p>
        </p:txBody>
      </p:sp>
    </p:spTree>
    <p:extLst>
      <p:ext uri="{BB962C8B-B14F-4D97-AF65-F5344CB8AC3E}">
        <p14:creationId xmlns:p14="http://schemas.microsoft.com/office/powerpoint/2010/main" val="1334877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800" dirty="0">
                <a:latin typeface="Segoe UI Black" panose="020B0A02040204020203" pitchFamily="34" charset="0"/>
                <a:ea typeface="Segoe UI Black" panose="020B0A02040204020203" pitchFamily="34" charset="0"/>
              </a:rPr>
              <a:t>RISCOS DE MOBILIZAÇÃO/MANIPULAÇÃO DA COLUNA CERVICAL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4098" name="Picture 2" descr="Imagens Atenção PNG e Vetor, com Fundo Transparente Para Download Grátis |  Pngtree">
            <a:extLst>
              <a:ext uri="{FF2B5EF4-FFF2-40B4-BE49-F238E27FC236}">
                <a16:creationId xmlns:a16="http://schemas.microsoft.com/office/drawing/2014/main" id="{54B9343C-2B6D-609E-BDD0-7D23A22B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37" y="549350"/>
            <a:ext cx="5943525" cy="59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1C112EC-3ED5-D093-B730-0FCEABEBE77C}"/>
              </a:ext>
            </a:extLst>
          </p:cNvPr>
          <p:cNvSpPr txBox="1"/>
          <p:nvPr/>
        </p:nvSpPr>
        <p:spPr>
          <a:xfrm>
            <a:off x="594748" y="1894141"/>
            <a:ext cx="11002504" cy="4152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Ataques de queda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Disartria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Disfagia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Qualquer sintoma listado acima agravado pela posição ou movimento do pescoço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Nenhuma mudança ou piora dos sintomas após múltiplas manipulações</a:t>
            </a:r>
          </a:p>
        </p:txBody>
      </p:sp>
    </p:spTree>
    <p:extLst>
      <p:ext uri="{BB962C8B-B14F-4D97-AF65-F5344CB8AC3E}">
        <p14:creationId xmlns:p14="http://schemas.microsoft.com/office/powerpoint/2010/main" val="409498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MOBILIZAÇÃO/MANIPULAÇÃO TORÁCICA OU CERVICAL?</a:t>
            </a:r>
          </a:p>
        </p:txBody>
      </p:sp>
      <p:pic>
        <p:nvPicPr>
          <p:cNvPr id="2050" name="Picture 2" descr="10 Fatores que influenciam a percepção de risco">
            <a:extLst>
              <a:ext uri="{FF2B5EF4-FFF2-40B4-BE49-F238E27FC236}">
                <a16:creationId xmlns:a16="http://schemas.microsoft.com/office/drawing/2014/main" id="{7C6CCD37-3F3F-C5A7-7C2D-5E1F2C55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45" y="2166425"/>
            <a:ext cx="6222510" cy="469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26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DOR CERVICAL – CAUSAS MECÂNICAS E SISTÊMICAS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401875" y="1734276"/>
            <a:ext cx="5816045" cy="4337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SÍNDROME DO WHIPLASH CERVICAL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ARTRITE REUMATOIDE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TRAUMA (INCLUINDO VIOLÊNCIA DOMÉSTICA)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DEGENERAÇÃO DISCAL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DISFUNÇÃO FACETÁRIA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INFECÇÃO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TUMOR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FRATURA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F883AAD-2103-0570-68BA-0AC7B096EADF}"/>
              </a:ext>
            </a:extLst>
          </p:cNvPr>
          <p:cNvSpPr txBox="1"/>
          <p:nvPr/>
        </p:nvSpPr>
        <p:spPr>
          <a:xfrm>
            <a:off x="6206624" y="1725279"/>
            <a:ext cx="5816045" cy="3942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TORCICOLO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DOENÇAS DA TIREOIDE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SÍNDROME DA ARTÉRIA VERTEBRAL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INSUFICIÊNCIA VERTEBROBASILAR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VARIZES ESOFÁGICAS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INSUFICIÊNCIA HEPÁTICA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SÍNDROME DO TÚNEL DO CARPO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</a:t>
            </a: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CARDIOGÊNICA</a:t>
            </a:r>
            <a:endParaRPr lang="pt-BR" sz="24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7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PATOLOGIAS ESPECÍFICAS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F4DB4DE-76B6-9805-044D-D0DE53FD3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7" t="39585" r="26429" b="14238"/>
          <a:stretch/>
        </p:blipFill>
        <p:spPr>
          <a:xfrm>
            <a:off x="3109320" y="3549210"/>
            <a:ext cx="5973360" cy="31652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285603" y="1700049"/>
            <a:ext cx="11620794" cy="1849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INESPECÍFICA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MOBILIZAÇÃO/MANIPULAÇÃO CERVICAL – MELHORA A CURTO PRAZO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4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TERAPIA MANUAL + EXERCÍCIOS – MELHORA DA DOR, FUNÇÃO E QUALIDADE DE VIDA DE PACIENTES COM DOR CERVICAL CRÔNICA</a:t>
            </a:r>
            <a:endParaRPr lang="pt-BR" sz="24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0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PATOLOGIAS ESPECÍFICAS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285603" y="1724423"/>
            <a:ext cx="11620794" cy="2578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INESPECÍFICA (DOR CERVICAL COM DÉFICIT DE MOBILIDADE)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0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AGUDA: </a:t>
            </a:r>
            <a:r>
              <a:rPr lang="pt-BR" sz="20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manipulação torácica, programa de exercícios ativos de amplitude de movimento cervical e </a:t>
            </a:r>
            <a:r>
              <a:rPr lang="pt-BR" sz="20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escapulotorácica</a:t>
            </a:r>
            <a:r>
              <a:rPr lang="pt-BR" sz="20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e fortalecimento de membro superior para aumentar a adesão ao programa (nível B de evidência) ou mobilização/manipulação cervical </a:t>
            </a:r>
            <a:endParaRPr lang="pt-BR" sz="2000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0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SUBAGUDA: </a:t>
            </a:r>
            <a:r>
              <a:rPr lang="pt-BR" sz="20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com déficit de mobilidade: exercícios de resistência para cervical e ombro (nível B de evidência) ou manipulação torácica e manipulação cervical e/ou mobilização </a:t>
            </a:r>
            <a:endParaRPr lang="pt-BR" sz="20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B2BC48-E6BF-0CF4-7E5B-C4259BCF2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3" t="24777" r="27423" b="35582"/>
          <a:stretch/>
        </p:blipFill>
        <p:spPr>
          <a:xfrm>
            <a:off x="3852203" y="4585558"/>
            <a:ext cx="4487594" cy="215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9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PATOLOGIAS ESPECÍFICAS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285603" y="1212993"/>
            <a:ext cx="11620794" cy="346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INESPECÍFICA (DOR CERVICAL COM DÉFICIT DE MOBILIDADE)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0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CRÔNICA:</a:t>
            </a:r>
            <a:r>
              <a:rPr lang="pt-BR" sz="20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uma abordagem multimodal incluindo 1) manipulação torácica e manipulação cervical ou mobilização, 2) exercícios mistos para regiões cervical/</a:t>
            </a:r>
            <a:r>
              <a:rPr lang="pt-BR" sz="20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escapulotorácica</a:t>
            </a:r>
            <a:r>
              <a:rPr lang="pt-BR" sz="20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: exercício neuromuscular (por exemplo, coordenação, propriocepção e treinamento postural), alongamento, fortalecimento, treinamento de resistência, condicionamento aeróbico e elementos afetivos cognitivos (abordagem psicoterapêuticas), 3) </a:t>
            </a:r>
            <a:r>
              <a:rPr lang="pt-BR" sz="20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agulhamento</a:t>
            </a:r>
            <a:r>
              <a:rPr lang="pt-BR" sz="20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a seco, laser ou tração mecânica intermitente/manual (nível B de evidência) ou abordagem de exercícios de resistência para tronco, cervical e cintura escapular e educar e orientar ao paciente estratégias que promovam um estilo de vida ativo e abordam fatores cognitivos e afetivos</a:t>
            </a:r>
            <a:endParaRPr lang="pt-BR" sz="2000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B2BC48-E6BF-0CF4-7E5B-C4259BCF2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3" t="24777" r="27423" b="35582"/>
          <a:stretch/>
        </p:blipFill>
        <p:spPr>
          <a:xfrm>
            <a:off x="3852203" y="4585558"/>
            <a:ext cx="4487594" cy="215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95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PATOLOGIAS ESPECÍFICAS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285603" y="1724423"/>
            <a:ext cx="11620794" cy="364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DE CABEÇA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0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MANIPULAÇÃO CERVICAL + OUTRAS INTERVENÇÕES  EFICAZ PARA CEFALEIA CERVICOGÊNICA (2012)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t-BR" sz="20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0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MANIPULAÇÃO CERVICAL “ENCORAJADORA” PARA CEFALEIA DO TIPO TENSIONAL (2012)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t-BR" sz="2000" dirty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sz="20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MANIPULAÇÃO CERVICAL + EXERCÍCIOS EFICAZ PARA CEFALEIA (2008)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t-BR" sz="2000" dirty="0">
              <a:solidFill>
                <a:srgbClr val="FF0000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71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PATOLOGIAS ESPECÍFICAS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285603" y="1724423"/>
            <a:ext cx="11620794" cy="248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DE CABEÇA</a:t>
            </a:r>
            <a:endParaRPr lang="pt-BR" sz="2400" cap="all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cap="all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AGUDA: </a:t>
            </a:r>
            <a:r>
              <a:rPr lang="pt-BR" cap="all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exercícios de </a:t>
            </a:r>
            <a:r>
              <a:rPr lang="pt-BR" cap="all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auto-SNAGS</a:t>
            </a:r>
            <a:r>
              <a:rPr lang="pt-BR" cap="all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de C1-2;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cap="all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SUBAGUDA:  </a:t>
            </a:r>
            <a:r>
              <a:rPr lang="pt-BR" cap="all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manipulação/mobilização cervical ou exercícios de </a:t>
            </a:r>
            <a:r>
              <a:rPr lang="pt-BR" cap="all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auto-SNAGS</a:t>
            </a:r>
            <a:r>
              <a:rPr lang="pt-BR" cap="all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de C1-2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cap="all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CRONICA: </a:t>
            </a:r>
            <a:r>
              <a:rPr lang="pt-BR" cap="all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1) manipulação cervical, 2) manipulação cervical e torácica, 3) exercícios para cervical e região </a:t>
            </a:r>
            <a:r>
              <a:rPr lang="pt-BR" cap="all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escapulotorácica</a:t>
            </a:r>
            <a:r>
              <a:rPr lang="pt-BR" cap="all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: exercícios de fortalecimento e resistência com treino neuromuscular, 4) terapia manual (mobilização e manipulação) combinada com exercício (alongamento, fortalecimento e treino de resistência).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503BDE6-CF2A-D0DA-ACD1-BBFAA4714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3" t="24777" r="27423" b="35582"/>
          <a:stretch/>
        </p:blipFill>
        <p:spPr>
          <a:xfrm>
            <a:off x="3509193" y="4210232"/>
            <a:ext cx="5173613" cy="248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22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60E3CD-F021-C894-38BA-7E6F4CA7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CERVICAL - SEGMENTAÇÃO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DA04F1-FB2E-A474-1325-7486C93AA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26DEC88-5C81-20EB-37FD-EAE4D923D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FF53B72-79AF-F17A-8856-34C1BDBC4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25" t="36708" r="37206" b="14976"/>
          <a:stretch/>
        </p:blipFill>
        <p:spPr bwMode="auto">
          <a:xfrm>
            <a:off x="1304226" y="1690688"/>
            <a:ext cx="3825007" cy="3727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9B18A82-A246-6C5D-D224-67D01BBCC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73" t="37331" r="34413" b="27881"/>
          <a:stretch/>
        </p:blipFill>
        <p:spPr bwMode="auto">
          <a:xfrm>
            <a:off x="5595258" y="1690688"/>
            <a:ext cx="6160470" cy="3727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2192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51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PATOLOGIAS ESPECÍFICAS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1AA7862-17E3-6E58-1E72-AFFA36C313E4}"/>
              </a:ext>
            </a:extLst>
          </p:cNvPr>
          <p:cNvSpPr txBox="1"/>
          <p:nvPr/>
        </p:nvSpPr>
        <p:spPr>
          <a:xfrm>
            <a:off x="285603" y="1724423"/>
            <a:ext cx="11620794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cap="all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DE CERVICAL COM IRRADIAÇÃO</a:t>
            </a:r>
            <a:endParaRPr lang="pt-BR" sz="2400" cap="all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cap="all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AGUDA:</a:t>
            </a:r>
            <a:r>
              <a:rPr lang="pt-BR" sz="1800" cap="all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exercícios de mobilização e estabilização, laser e uso a curto prazo de um colar cervical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t-BR" cap="all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CRONICA: </a:t>
            </a:r>
            <a:r>
              <a:rPr lang="pt-BR" sz="1800" cap="all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tração cervical mecânica intermitente combinada com outras intervenções, como alongamento e exercícios de fortalecimento mais mobilização/manipulação cervical e torácica</a:t>
            </a:r>
            <a:endParaRPr lang="pt-BR" cap="all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503BDE6-CF2A-D0DA-ACD1-BBFAA4714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3" t="24777" r="27423" b="35582"/>
          <a:stretch/>
        </p:blipFill>
        <p:spPr>
          <a:xfrm>
            <a:off x="3509193" y="4210232"/>
            <a:ext cx="5173613" cy="248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30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FA654-C07D-E222-34BD-26571593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CERVICAL X DISFUNÇÕES VISCERAIS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C78CD9-1992-CBDF-5415-4BE5498EA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79" t="22269" r="35042" b="9372"/>
          <a:stretch/>
        </p:blipFill>
        <p:spPr bwMode="auto">
          <a:xfrm>
            <a:off x="4042525" y="1690688"/>
            <a:ext cx="4106949" cy="4859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E318973-9A87-692A-0A06-EB8FF7F01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5AD8A51-1844-BC14-25FE-D1A57DCE1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38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FA654-C07D-E222-34BD-26571593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NERVO VAGO X DISFUNÇÕES VISCERAIS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DC2D551-6606-9375-8137-4A80F2D04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75BDCE9-16A5-24EE-D479-096FD669D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4" t="24472" r="17980" b="8701"/>
          <a:stretch/>
        </p:blipFill>
        <p:spPr bwMode="auto">
          <a:xfrm>
            <a:off x="2371311" y="2015213"/>
            <a:ext cx="7449378" cy="4264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D2DE1CE-0E6A-D0D8-8F86-B1456A0AE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DFA654-C07D-E222-34BD-26571593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NERVO VAGO – TESTE NEURODINÂMICO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DC2D551-6606-9375-8137-4A80F2D04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D2DE1CE-0E6A-D0D8-8F86-B1456A0AE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41EC01-4252-6BFE-6994-D787D50C15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932" t="22275" r="20802" b="15603"/>
          <a:stretch/>
        </p:blipFill>
        <p:spPr bwMode="auto">
          <a:xfrm>
            <a:off x="414140" y="1786721"/>
            <a:ext cx="7124345" cy="4198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D178111-839E-FEFC-F4AC-9E3E586C45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13" t="44828" r="25217" b="24625"/>
          <a:stretch/>
        </p:blipFill>
        <p:spPr>
          <a:xfrm>
            <a:off x="6781335" y="2795863"/>
            <a:ext cx="5241334" cy="23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78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C8ECA-602F-E6E0-CE5B-800D64DA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CERVICAL - AVALIAÇÃO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9F35B4-155C-924C-5E51-BA30DB427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JOINT PLAY – TESTE DE MOLA</a:t>
            </a:r>
          </a:p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MOBILIDADE – MOTION PALPATION</a:t>
            </a:r>
          </a:p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DISFUNÇÃO SOMATOVISCERAL</a:t>
            </a:r>
          </a:p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1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COM DÉFICIT DE MOBILIDADE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1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COM CEFALEIA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COM INCAPACIDADE DE MOVIMENTOS COORDENADOS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1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COM IRRADIAÇÃO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031983-AB95-F457-45D8-93AAD15C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FFB814-F072-E439-94CC-6E97B63E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30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C8ECA-602F-E6E0-CE5B-800D64DA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CERVICAL - AVALIAÇÃO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9F35B4-155C-924C-5E51-BA30DB427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1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COM DÉFICIT DE MOBILIDADE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Amplitude de movimento ativa da cervical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flexão-rotação da cervical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Testes de mobilidade segmentar da torácica e cervical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031983-AB95-F457-45D8-93AAD15C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FFB814-F072-E439-94CC-6E97B63E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86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C8ECA-602F-E6E0-CE5B-800D64DA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CERVICAL - AVALIAÇÃO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9F35B4-155C-924C-5E51-BA30DB427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1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COM CEFALEIA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Amplitude de movimento ativa da cervical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flexão-rotação da cervical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mobilidade segmentar da cervical alta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endParaRPr lang="pt-BR" sz="27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031983-AB95-F457-45D8-93AAD15C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FFB814-F072-E439-94CC-6E97B63E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27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C8ECA-602F-E6E0-CE5B-800D64DA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CERVICAL - AVALIAÇÃO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9F35B4-155C-924C-5E51-BA30DB427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1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COM INCAPACIDADE DE MOVIMENTOS COORDENADOS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Flexão </a:t>
            </a:r>
            <a:r>
              <a:rPr lang="pt-BR" sz="28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craniocervical</a:t>
            </a:r>
            <a:endParaRPr lang="pt-BR" sz="28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de resistência para músculos flexores da cervical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endParaRPr lang="pt-BR" sz="2700" dirty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031983-AB95-F457-45D8-93AAD15C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FFB814-F072-E439-94CC-6E97B63E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82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C8ECA-602F-E6E0-CE5B-800D64DA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COLUNA CERVICAL - AVALIAÇÃO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9F35B4-155C-924C-5E51-BA30DB427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TESTES ESPECIAIS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31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DOR CERVICAL COM IRRADIAÇÃO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</a:t>
            </a:r>
            <a:r>
              <a:rPr lang="pt-BR" sz="24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neurodinâmico</a:t>
            </a: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do nervo mediano (S = 97% | E = 22%)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Rotação cervical (ADM) (S = 89% | E = 49%)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Tração-distração (S = 44% | E = 90%)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Teste </a:t>
            </a:r>
            <a:r>
              <a:rPr lang="pt-BR" sz="2400" dirty="0" err="1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Spurling</a:t>
            </a:r>
            <a:r>
              <a:rPr lang="pt-BR" sz="2400" dirty="0"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 (S = 50% | E = 86%)</a:t>
            </a:r>
          </a:p>
          <a:p>
            <a:pPr lvl="2">
              <a:lnSpc>
                <a:spcPct val="107000"/>
              </a:lnSpc>
              <a:spcAft>
                <a:spcPts val="800"/>
              </a:spcAft>
            </a:pPr>
            <a:endParaRPr lang="pt-BR" sz="2700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pt-BR" dirty="0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031983-AB95-F457-45D8-93AAD15C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FFB814-F072-E439-94CC-6E97B63E3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9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INIBIÇÃO DE SUBOCCIPITAIS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2CE5FB-51CE-23A3-5849-CD13EBCFB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24" t="1810" r="899" b="59905"/>
          <a:stretch/>
        </p:blipFill>
        <p:spPr bwMode="auto">
          <a:xfrm>
            <a:off x="2710518" y="2024787"/>
            <a:ext cx="6770963" cy="3692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868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60E3CD-F021-C894-38BA-7E6F4CA7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CERVICAL SUPERIOR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DA04F1-FB2E-A474-1325-7486C93AA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26DEC88-5C81-20EB-37FD-EAE4D923D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D6B9A9F-E529-7232-14AB-14B19A1DF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28" t="48785" r="31304" b="23422"/>
          <a:stretch/>
        </p:blipFill>
        <p:spPr bwMode="auto">
          <a:xfrm>
            <a:off x="420673" y="2294392"/>
            <a:ext cx="6304705" cy="2808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202A35A-EE39-EC60-C7D0-324814759F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89" t="44118" r="33689" b="17692"/>
          <a:stretch/>
        </p:blipFill>
        <p:spPr bwMode="auto">
          <a:xfrm>
            <a:off x="6455549" y="2294392"/>
            <a:ext cx="5028457" cy="3279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0494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8498A37-AB61-F3F0-0FDE-AC458A1A2E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03" t="23072" r="28845" b="17813"/>
          <a:stretch/>
        </p:blipFill>
        <p:spPr bwMode="auto">
          <a:xfrm>
            <a:off x="3352620" y="2160105"/>
            <a:ext cx="5486760" cy="4065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14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 OCCIPITAL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2408166-D780-454D-90AE-0CADB87D4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91" t="40546" r="32267" b="11885"/>
          <a:stretch/>
        </p:blipFill>
        <p:spPr bwMode="auto">
          <a:xfrm>
            <a:off x="3372543" y="1987826"/>
            <a:ext cx="5446914" cy="4063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7436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EM ROTAÇÃO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9B2AC3E-C8C2-A492-BEC1-5841F21A42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00" t="26920" r="33078" b="25984"/>
          <a:stretch/>
        </p:blipFill>
        <p:spPr bwMode="auto">
          <a:xfrm>
            <a:off x="3600314" y="2051292"/>
            <a:ext cx="4991372" cy="3669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8390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90888-C770-8A81-64ED-10A6D18A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ERETORES CERVICAIS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4C8146B-49F4-2D6D-7136-9AF2C8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746AA59-2103-3457-8A2A-A9CF249C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B0B2CE8-32A4-CBD0-6AEB-428033F2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05" t="1273" r="1131" b="59912"/>
          <a:stretch/>
        </p:blipFill>
        <p:spPr bwMode="auto">
          <a:xfrm>
            <a:off x="2737499" y="2186609"/>
            <a:ext cx="6717002" cy="37238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841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7B7F19-4FB2-0C1C-3A06-B2F0CFDC9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32165" cy="1325563"/>
          </a:xfrm>
        </p:spPr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ECOM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5381E5-C1F3-E4BA-566B-3CA713404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CCB2035-D642-A479-C074-131ED0252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01B32EC-601F-BA5E-5F1C-6B2D82390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05" r="1068" b="60548"/>
          <a:stretch/>
        </p:blipFill>
        <p:spPr bwMode="auto">
          <a:xfrm>
            <a:off x="2636005" y="1924244"/>
            <a:ext cx="6919990" cy="3893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3093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EAD27-13D8-83CD-CC28-033C818B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ESCALENOS</a:t>
            </a:r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DE2F52-F3FC-F0A5-1DF3-DCDD86970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67F2B3-D332-5312-41E4-B25D8960C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8BC51E6-5533-9247-36D3-9E7BD53C23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43" t="59177" r="1088" b="1719"/>
          <a:stretch/>
        </p:blipFill>
        <p:spPr bwMode="auto">
          <a:xfrm>
            <a:off x="3011028" y="2276023"/>
            <a:ext cx="6169943" cy="346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5876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1B18F-A85F-819D-C92D-DD8871AD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ANTERIOR</a:t>
            </a:r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579FAE-B53B-4509-3074-8E7AE077B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8FF47AE-81AE-E65B-EDBE-28C99F6F6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321764F-C996-DC0D-61EF-AF0B029E0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8" t="35254" r="32267" b="19568"/>
          <a:stretch/>
        </p:blipFill>
        <p:spPr bwMode="auto">
          <a:xfrm>
            <a:off x="3250958" y="1989622"/>
            <a:ext cx="5718820" cy="4061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4997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1FF0D8-50CB-8171-2668-2EFCB259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TRANSVERSO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4B340A-E624-7BD4-C9F5-6632BBC2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5154E8-8546-EE01-0A28-2ED970277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A2F89A6-EBEF-F991-1720-48AC0232D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56" t="29010" r="32267" b="24357"/>
          <a:stretch/>
        </p:blipFill>
        <p:spPr bwMode="auto">
          <a:xfrm>
            <a:off x="3500050" y="1923373"/>
            <a:ext cx="5191899" cy="392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8287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A5B66-BB43-56A2-2A5C-E42B24DC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DESLIZAMENTO EM TRANSLAÇÃO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79EAA7D-03D4-5A04-D88C-4CD39763E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DCE94C8-11B2-EE2B-B319-F636E527B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BA16AA4-5A03-F6B7-EF49-39BBB7BFB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7" t="35568" r="32898" b="28547"/>
          <a:stretch/>
        </p:blipFill>
        <p:spPr bwMode="auto">
          <a:xfrm>
            <a:off x="2704432" y="1974573"/>
            <a:ext cx="6783135" cy="3816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14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A5B66-BB43-56A2-2A5C-E42B24DCB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SNAGS PARA GANHO DE FLEXÃO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3CBB90-C795-8892-4EEF-388D389E4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E321803-66B5-11D6-C082-7221E0766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41D1482-518B-6EE4-8CC1-616D0BFC0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97" t="30774" r="32357" b="33659"/>
          <a:stretch/>
        </p:blipFill>
        <p:spPr bwMode="auto">
          <a:xfrm>
            <a:off x="2635982" y="1959109"/>
            <a:ext cx="6920035" cy="3858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535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60E3CD-F021-C894-38BA-7E6F4CA7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CERVICAL INFERIOR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DA04F1-FB2E-A474-1325-7486C93AA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26DEC88-5C81-20EB-37FD-EAE4D923D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EC438C6-C2EB-12EA-7118-F8979B24D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25" t="61450" r="37206" b="14976"/>
          <a:stretch/>
        </p:blipFill>
        <p:spPr bwMode="auto">
          <a:xfrm>
            <a:off x="1793631" y="1947517"/>
            <a:ext cx="8026027" cy="38166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2284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EA11F-7D0D-B1B9-9660-49910C9C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SNAGS PARA GANHO DE EXTENSÃO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645743-558D-738A-A831-FDB1302E2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54CEF26-AD1A-1048-BBED-C31F89326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DAB8F65-C1BC-F268-1160-26C67C3B0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68" t="29803" r="33528" b="27586"/>
          <a:stretch/>
        </p:blipFill>
        <p:spPr bwMode="auto">
          <a:xfrm>
            <a:off x="3240047" y="1948377"/>
            <a:ext cx="5711906" cy="3875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2753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A59F3-65BE-CA9B-C01F-4D0CBAC4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AUTO-SNAGS PARA GANHO DE EXTENSÃO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57F0DD6-C352-3DF2-16D8-CDC941517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07FAB79-6121-D977-0031-C1D595AD1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57004D2-E15E-55E1-2DA2-8D751F6DB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9" t="23551" r="32447" b="33989"/>
          <a:stretch/>
        </p:blipFill>
        <p:spPr bwMode="auto">
          <a:xfrm>
            <a:off x="3175035" y="2040834"/>
            <a:ext cx="5841930" cy="3909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8388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BD1F1-E49C-56F4-FFE5-3183F980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SNAGS PARA GANHO DE ROTAÇÃO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9AC6BEB-1809-C2F4-68BD-4953609D0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D2AB8F-66A7-7866-A9A3-3683C928E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2D80800-7F74-4B17-F94B-AB72876F2C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1" t="30927" r="33258" b="33033"/>
          <a:stretch/>
        </p:blipFill>
        <p:spPr bwMode="auto">
          <a:xfrm>
            <a:off x="2454305" y="1690688"/>
            <a:ext cx="7283390" cy="4127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2707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0BD1F1-E49C-56F4-FFE5-3183F980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AUTO-SNAGS PARA GANHO DE ROTAÇÃO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9AC6BEB-1809-C2F4-68BD-4953609D0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CD2AB8F-66A7-7866-A9A3-3683C928E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58D462C-EE37-F81D-ECBD-C78AE7E083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6" t="31562" r="32537" b="26144"/>
          <a:stretch/>
        </p:blipFill>
        <p:spPr bwMode="auto">
          <a:xfrm>
            <a:off x="3159650" y="1902952"/>
            <a:ext cx="5872700" cy="3935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1642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47C94B-D277-5C27-00E3-B4AB05B2E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SNAGS PARA GANHO DE INCLINAÇÃO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2C2DB5-A914-EBA5-B32B-B9993C192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5840AE-CD5B-8767-6E86-A6B1CFBF0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F1CDAA8-BF72-A558-39DE-FAC2D3F2C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74" t="43113" r="33443" b="21807"/>
          <a:stretch/>
        </p:blipFill>
        <p:spPr bwMode="auto">
          <a:xfrm>
            <a:off x="3273287" y="2375915"/>
            <a:ext cx="5645426" cy="3137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998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088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641D5-5A8B-D4B4-86A3-AAD88BC9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PÉ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7A2A17-FEB7-2808-682F-E20327708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312" y="1825625"/>
            <a:ext cx="5061488" cy="4351338"/>
          </a:xfrm>
        </p:spPr>
        <p:txBody>
          <a:bodyPr>
            <a:normAutofit fontScale="92500" lnSpcReduction="20000"/>
          </a:bodyPr>
          <a:lstStyle/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FUNDAMENTOS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MEDIOTÁRSICA – ARTICULAÇÃO DE CHOPART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TARSOMETATARSAL – ARTICULAÇÃO DE LISFRANC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METATARSOFALANGEANA (I A V)</a:t>
            </a: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INTERFALAGEANA (I A V)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6CB582-221B-53C5-E531-300021374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1705B57-F55B-5504-C6C6-AC974AC6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B75F4ED-93FA-7537-1D3E-2A517B4E0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43" t="28422" r="20101" b="13458"/>
          <a:stretch/>
        </p:blipFill>
        <p:spPr bwMode="auto">
          <a:xfrm>
            <a:off x="495385" y="2121847"/>
            <a:ext cx="5600615" cy="3157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6420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641D5-5A8B-D4B4-86A3-AAD88BC90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ARCO LONGITUDINAL MEDIAL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7A2A17-FEB7-2808-682F-E20327708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312" y="1825625"/>
            <a:ext cx="5061488" cy="4351338"/>
          </a:xfrm>
        </p:spPr>
        <p:txBody>
          <a:bodyPr/>
          <a:lstStyle/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ARTICULAÇÃO TALONAVICULAR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6CB582-221B-53C5-E531-300021374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1705B57-F55B-5504-C6C6-AC974AC69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18A0524-397B-6AD4-2D14-3E34386BA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99" t="26610" r="36627" b="39303"/>
          <a:stretch/>
        </p:blipFill>
        <p:spPr bwMode="auto">
          <a:xfrm>
            <a:off x="374996" y="3722564"/>
            <a:ext cx="3210050" cy="2190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5D202FE-2126-ED87-CCF9-CF3866507E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98" t="29483" r="36556" b="29999"/>
          <a:stretch/>
        </p:blipFill>
        <p:spPr bwMode="auto">
          <a:xfrm>
            <a:off x="3585045" y="3722564"/>
            <a:ext cx="2707267" cy="2190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09F0ED-3566-AFEA-E3DC-3FA8E4C7A1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78" t="49421" r="36677" b="10487"/>
          <a:stretch/>
        </p:blipFill>
        <p:spPr bwMode="auto">
          <a:xfrm>
            <a:off x="2436638" y="1714676"/>
            <a:ext cx="2296813" cy="1839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8819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B8E2A-840C-87B7-467A-8D4C1782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MECANISMO LESIONAL ASCENDENTE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71AEB3-219A-0FE0-F63E-D1DB8506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182B52-6D21-C215-F6AD-FF2B45D7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1C03F3D-9D7C-F792-4764-2AD1ADCFE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3" t="21424" r="33929" b="8991"/>
          <a:stretch/>
        </p:blipFill>
        <p:spPr bwMode="auto">
          <a:xfrm>
            <a:off x="4106403" y="1815549"/>
            <a:ext cx="3979194" cy="4677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9581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B8E2A-840C-87B7-467A-8D4C1782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AVALIAÇÃO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71AEB3-219A-0FE0-F63E-D1DB8506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182B52-6D21-C215-F6AD-FF2B45D7E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1C03F3D-9D7C-F792-4764-2AD1ADCFE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3" t="21424" r="33929" b="8991"/>
          <a:stretch/>
        </p:blipFill>
        <p:spPr bwMode="auto">
          <a:xfrm>
            <a:off x="1232626" y="1373787"/>
            <a:ext cx="3979194" cy="4677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F71DB52-D6BE-BCDD-1998-0FA9293F7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312" y="1825625"/>
            <a:ext cx="5061488" cy="4351338"/>
          </a:xfrm>
        </p:spPr>
        <p:txBody>
          <a:bodyPr>
            <a:normAutofit/>
          </a:bodyPr>
          <a:lstStyle/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ESTÁTICA </a:t>
            </a:r>
          </a:p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DINÂMICA</a:t>
            </a:r>
          </a:p>
          <a:p>
            <a:endParaRPr lang="pt-BR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JOINT PLAY</a:t>
            </a:r>
          </a:p>
        </p:txBody>
      </p:sp>
    </p:spTree>
    <p:extLst>
      <p:ext uri="{BB962C8B-B14F-4D97-AF65-F5344CB8AC3E}">
        <p14:creationId xmlns:p14="http://schemas.microsoft.com/office/powerpoint/2010/main" val="410770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CINESIOLOGIA – PLANO SAGITAL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FB0F871-ED0C-8D27-235B-933024D782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04" t="24605" r="26993" b="14085"/>
          <a:stretch/>
        </p:blipFill>
        <p:spPr bwMode="auto">
          <a:xfrm>
            <a:off x="838200" y="1934818"/>
            <a:ext cx="5261424" cy="3857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A912F3-1705-E906-AE2E-521A953C70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9" t="27786" r="26296" b="10905"/>
          <a:stretch/>
        </p:blipFill>
        <p:spPr bwMode="auto">
          <a:xfrm>
            <a:off x="6513599" y="1934818"/>
            <a:ext cx="5379436" cy="3857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4583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43028-ADAD-984B-F148-C73CEF2D1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DOS MÚSCULOS PLANTARES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3AAD3A-1931-2CB5-7F18-CC97EADCE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A302BB3-B3C1-5800-492E-ED32656AE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39F3E0-6868-05A3-85E2-325ECD83A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40"/>
          <a:stretch/>
        </p:blipFill>
        <p:spPr bwMode="auto">
          <a:xfrm>
            <a:off x="2780725" y="2103554"/>
            <a:ext cx="6630550" cy="3564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7551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03E3DC-CE5A-5DA7-B309-E1DDE641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LIBERAÇÃO MIOFASCIAL DE EXTENSORES DOS DEDOS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D1EB65-85D7-B4EA-BE36-368425275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621EE58-E038-5669-6B92-205B50BC2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1206769-443E-2703-AFF5-09DEEE45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93" t="59613" r="1370" b="3915"/>
          <a:stretch/>
        </p:blipFill>
        <p:spPr bwMode="auto">
          <a:xfrm>
            <a:off x="3270355" y="2372139"/>
            <a:ext cx="5651289" cy="3260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2266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5FD00-B4B9-9C16-FB6D-9D732854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DORSAL DO NAVICULAR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F0FF84-4F35-222D-3D54-7C3089D4E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516845-12EF-6A66-AD4B-7D6FD285D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A399D91-7F9F-C20B-830B-2E32B036D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7" t="7225" r="13001" b="6242"/>
          <a:stretch/>
        </p:blipFill>
        <p:spPr bwMode="auto">
          <a:xfrm>
            <a:off x="3001566" y="1690688"/>
            <a:ext cx="6188867" cy="4108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20120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5FD00-B4B9-9C16-FB6D-9D732854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PLANTAR DO NAVICULAR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F0FF84-4F35-222D-3D54-7C3089D4E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E516845-12EF-6A66-AD4B-7D6FD285D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B7005C-568F-8EBB-BA97-9B0883CDEC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9" t="33513" r="36441" b="28086"/>
          <a:stretch/>
        </p:blipFill>
        <p:spPr bwMode="auto">
          <a:xfrm>
            <a:off x="3423960" y="1878267"/>
            <a:ext cx="5344079" cy="4015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91844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AA5AA-6911-E444-C641-F7C74479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DORSAL DO CUBOIDE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770DD9-92A0-D5B9-FFBC-AA1B3230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79B41D3-53A2-F65A-8F62-2F9B18DEC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5924A6-48EC-653C-7805-69698A10C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16" t="24392" r="36435" b="37844"/>
          <a:stretch/>
        </p:blipFill>
        <p:spPr bwMode="auto">
          <a:xfrm>
            <a:off x="3264650" y="1735010"/>
            <a:ext cx="5662700" cy="427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61180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9C739-C9F9-7F1D-AA88-05C6A2C9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PLANTAR DO CUBOIDE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8C2155-762D-0AE6-55B8-EAC2FB5CC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1A581B4-B8AD-2BB9-2964-2E24548F0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9B69946-0B37-E9B7-6593-31F3491DEE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19" t="23332" r="36757" b="38696"/>
          <a:stretch/>
        </p:blipFill>
        <p:spPr bwMode="auto">
          <a:xfrm>
            <a:off x="3457121" y="1902953"/>
            <a:ext cx="5277757" cy="3935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01639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MANIPULAÇÃO DO CUBOIDE (CHICOTE)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8571978-5852-81BB-4623-88E0B5879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16" t="27786" r="36078" b="41453"/>
          <a:stretch/>
        </p:blipFill>
        <p:spPr bwMode="auto">
          <a:xfrm>
            <a:off x="3148627" y="2348171"/>
            <a:ext cx="5894745" cy="3575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88799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DORSAL/GLIDE PLANTAR </a:t>
            </a:r>
            <a:b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(AIM)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263B81-2FBA-D635-8447-FFC8CC4797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98" t="45179" r="36081" b="17276"/>
          <a:stretch/>
        </p:blipFill>
        <p:spPr bwMode="auto">
          <a:xfrm>
            <a:off x="1089990" y="2567856"/>
            <a:ext cx="3940119" cy="2905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7A6CC75-3DBC-E5EF-C8B9-3CBA3D2B48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19" t="23332" r="36767" b="39120"/>
          <a:stretch/>
        </p:blipFill>
        <p:spPr bwMode="auto">
          <a:xfrm>
            <a:off x="7161892" y="2567856"/>
            <a:ext cx="3940119" cy="2905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9306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 (AMF)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6B020A-95AD-8F5A-3EB4-825B9709F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0" t="35422" r="36556" b="27029"/>
          <a:stretch/>
        </p:blipFill>
        <p:spPr bwMode="auto">
          <a:xfrm>
            <a:off x="3394628" y="1894084"/>
            <a:ext cx="5402744" cy="3983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61102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DORSAL/GLIDE PLANTAR </a:t>
            </a:r>
            <a:b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(AMF)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46C6730-551E-41E2-C36D-04E6B90C9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40" t="25665" r="36075" b="35933"/>
          <a:stretch/>
        </p:blipFill>
        <p:spPr bwMode="auto">
          <a:xfrm>
            <a:off x="988689" y="2255596"/>
            <a:ext cx="4043206" cy="3011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1260619-A3A3-CA87-F558-244A096F1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09" t="32028" r="36560" b="30633"/>
          <a:stretch/>
        </p:blipFill>
        <p:spPr bwMode="auto">
          <a:xfrm>
            <a:off x="7232142" y="2255596"/>
            <a:ext cx="4121658" cy="3011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520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CINESIOLOGIA – PLANO TRANSVERSO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3DF8D20-D1B7-1101-59AF-B73614D76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96" t="28211" r="30355" b="5605"/>
          <a:stretch/>
        </p:blipFill>
        <p:spPr bwMode="auto">
          <a:xfrm>
            <a:off x="3690503" y="1866918"/>
            <a:ext cx="4810994" cy="4414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23454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MEDIAL/GLIDE LATERAL </a:t>
            </a:r>
            <a:b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(AMF)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C27A7C9-3309-F519-970E-13DBFE1F2F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2" t="38179" r="35845" b="24057"/>
          <a:stretch/>
        </p:blipFill>
        <p:spPr bwMode="auto">
          <a:xfrm>
            <a:off x="851452" y="2199862"/>
            <a:ext cx="4435676" cy="3326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8908598-55BE-127A-1353-BB0274561B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48" t="38604" r="36798" b="23424"/>
          <a:stretch/>
        </p:blipFill>
        <p:spPr bwMode="auto">
          <a:xfrm>
            <a:off x="6849548" y="2199862"/>
            <a:ext cx="4491000" cy="3322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5106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DISTRAÇÃO (AIF)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02A38E1-782B-8800-C62D-D63D4CA547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91" t="31816" r="36679" b="30631"/>
          <a:stretch/>
        </p:blipFill>
        <p:spPr bwMode="auto">
          <a:xfrm>
            <a:off x="3498397" y="2120348"/>
            <a:ext cx="5195205" cy="3816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72790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DORSAL (AIF)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57CE75F-897E-11F6-185A-710E1D08E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02" t="43058" r="35845" b="19181"/>
          <a:stretch/>
        </p:blipFill>
        <p:spPr bwMode="auto">
          <a:xfrm>
            <a:off x="3430558" y="1855304"/>
            <a:ext cx="5330884" cy="3922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29402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E7946-C855-B82F-A7D7-566FADF9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GLIDE PLANTAR (AIF)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6E8D82-4AC1-7896-2EC6-1BD08DA3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D45011-042D-A3E4-9CDC-21A280CB7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D32C5C4-6F83-8BB9-8478-BDA9434C63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28" t="48786" r="36679" b="13238"/>
          <a:stretch/>
        </p:blipFill>
        <p:spPr bwMode="auto">
          <a:xfrm>
            <a:off x="3345647" y="1824205"/>
            <a:ext cx="5500705" cy="4093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0278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ocê sabe como se manifesta o amor de Deus? - Aproxime-se de Deus todos os  dias">
            <a:extLst>
              <a:ext uri="{FF2B5EF4-FFF2-40B4-BE49-F238E27FC236}">
                <a16:creationId xmlns:a16="http://schemas.microsoft.com/office/drawing/2014/main" id="{1A340157-0676-6DAF-9DAA-D9DF5B03A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r="945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541845-A42C-989A-5C6D-EA266D74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98DC12-BF21-AA95-E187-0F7BA6C98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E3BF884-F4D0-A968-4F16-E7CD7DCA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37" y="349627"/>
            <a:ext cx="4937502" cy="1325563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  <a:ea typeface="Segoe UI Black" panose="020B0A02040204020203" pitchFamily="34" charset="0"/>
              </a:rPr>
              <a:t>Gratidão!</a:t>
            </a:r>
          </a:p>
        </p:txBody>
      </p:sp>
    </p:spTree>
    <p:extLst>
      <p:ext uri="{BB962C8B-B14F-4D97-AF65-F5344CB8AC3E}">
        <p14:creationId xmlns:p14="http://schemas.microsoft.com/office/powerpoint/2010/main" val="221753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CINESIOLOGIA – PLANO FRONTAL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385220A-CB8A-76FA-069E-602F467A0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27" t="36482" r="30597" b="10265"/>
          <a:stretch/>
        </p:blipFill>
        <p:spPr bwMode="auto">
          <a:xfrm>
            <a:off x="3285610" y="1690688"/>
            <a:ext cx="5620780" cy="4127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7692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  <a:t>CINESIOLOGIA – PLANO SAGITAL (ATENÇÃO!)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EFD69D4-0B54-A190-0583-D1915D0564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92" t="33089" r="25586" b="15791"/>
          <a:stretch/>
        </p:blipFill>
        <p:spPr bwMode="auto">
          <a:xfrm>
            <a:off x="2707385" y="1690688"/>
            <a:ext cx="6777229" cy="4074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374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CB369-BC3D-B195-37CD-397189AC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3800" dirty="0">
                <a:latin typeface="Segoe UI Black" panose="020B0A02040204020203" pitchFamily="34" charset="0"/>
                <a:ea typeface="Segoe UI Black" panose="020B0A02040204020203" pitchFamily="34" charset="0"/>
              </a:rPr>
              <a:t>RISCOS DE MOBILIZAÇÃO/MANIPULAÇÃO DA COLUNA CERVICAL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C21BDDB-4339-A81B-E5B5-AD54673E6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6081255"/>
            <a:ext cx="1609883" cy="6691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94F3F8C-5DE7-653F-4484-796A02D45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8" y="6051113"/>
            <a:ext cx="3052891" cy="699300"/>
          </a:xfrm>
          <a:prstGeom prst="rect">
            <a:avLst/>
          </a:prstGeom>
        </p:spPr>
      </p:pic>
      <p:pic>
        <p:nvPicPr>
          <p:cNvPr id="4098" name="Picture 2" descr="Imagens Atenção PNG e Vetor, com Fundo Transparente Para Download Grátis |  Pngtree">
            <a:extLst>
              <a:ext uri="{FF2B5EF4-FFF2-40B4-BE49-F238E27FC236}">
                <a16:creationId xmlns:a16="http://schemas.microsoft.com/office/drawing/2014/main" id="{54B9343C-2B6D-609E-BDD0-7D23A22B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37" y="549350"/>
            <a:ext cx="5943525" cy="59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1C112EC-3ED5-D093-B730-0FCEABEBE77C}"/>
              </a:ext>
            </a:extLst>
          </p:cNvPr>
          <p:cNvSpPr txBox="1"/>
          <p:nvPr/>
        </p:nvSpPr>
        <p:spPr>
          <a:xfrm>
            <a:off x="594748" y="1894141"/>
            <a:ext cx="11002504" cy="446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Fratura aguda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Deslocamento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Ruptura ligamentar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Instabilidade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Tumor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Infecção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Mielopatia aguda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• Cirurgia</a:t>
            </a:r>
          </a:p>
        </p:txBody>
      </p:sp>
    </p:spTree>
    <p:extLst>
      <p:ext uri="{BB962C8B-B14F-4D97-AF65-F5344CB8AC3E}">
        <p14:creationId xmlns:p14="http://schemas.microsoft.com/office/powerpoint/2010/main" val="343936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1009</Words>
  <Application>Microsoft Office PowerPoint</Application>
  <PresentationFormat>Widescreen</PresentationFormat>
  <Paragraphs>173</Paragraphs>
  <Slides>64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Modern Love</vt:lpstr>
      <vt:lpstr>Segoe UI Black</vt:lpstr>
      <vt:lpstr>Tema do Office</vt:lpstr>
      <vt:lpstr>Fisioterapia Manual Ortopédica Cervical e pé</vt:lpstr>
      <vt:lpstr>CERVICAL - SEGMENTAÇÃO</vt:lpstr>
      <vt:lpstr>CERVICAL SUPERIOR</vt:lpstr>
      <vt:lpstr>CERVICAL INFERIOR</vt:lpstr>
      <vt:lpstr>CINESIOLOGIA – PLANO SAGITAL</vt:lpstr>
      <vt:lpstr>CINESIOLOGIA – PLANO TRANSVERSO</vt:lpstr>
      <vt:lpstr>CINESIOLOGIA – PLANO FRONTAL</vt:lpstr>
      <vt:lpstr>CINESIOLOGIA – PLANO SAGITAL (ATENÇÃO!)</vt:lpstr>
      <vt:lpstr>RISCOS DE MOBILIZAÇÃO/MANIPULAÇÃO DA COLUNA CERVICAL</vt:lpstr>
      <vt:lpstr>RISCOS DE MOBILIZAÇÃO/MANIPULAÇÃO DA COLUNA CERVICAL</vt:lpstr>
      <vt:lpstr>RISCOS DE MOBILIZAÇÃO/MANIPULAÇÃO DA COLUNA CERVICAL</vt:lpstr>
      <vt:lpstr>RISCOS DE MOBILIZAÇÃO/MANIPULAÇÃO DA COLUNA CERVICAL</vt:lpstr>
      <vt:lpstr>MOBILIZAÇÃO/MANIPULAÇÃO TORÁCICA OU CERVICAL?</vt:lpstr>
      <vt:lpstr>DOR CERVICAL – CAUSAS MECÂNICAS E SISTÊMICAS</vt:lpstr>
      <vt:lpstr>PATOLOGIAS ESPECÍFICAS</vt:lpstr>
      <vt:lpstr>PATOLOGIAS ESPECÍFICAS</vt:lpstr>
      <vt:lpstr>PATOLOGIAS ESPECÍFICAS</vt:lpstr>
      <vt:lpstr>PATOLOGIAS ESPECÍFICAS</vt:lpstr>
      <vt:lpstr>PATOLOGIAS ESPECÍFICAS</vt:lpstr>
      <vt:lpstr>PATOLOGIAS ESPECÍFICAS</vt:lpstr>
      <vt:lpstr>COLUNA CERVICAL X DISFUNÇÕES VISCERAIS</vt:lpstr>
      <vt:lpstr>NERVO VAGO X DISFUNÇÕES VISCERAIS</vt:lpstr>
      <vt:lpstr>NERVO VAGO – TESTE NEURODINÂMICO</vt:lpstr>
      <vt:lpstr>COLUNA CERVICAL - AVALIAÇÃO</vt:lpstr>
      <vt:lpstr>COLUNA CERVICAL - AVALIAÇÃO</vt:lpstr>
      <vt:lpstr>COLUNA CERVICAL - AVALIAÇÃO</vt:lpstr>
      <vt:lpstr>COLUNA CERVICAL - AVALIAÇÃO</vt:lpstr>
      <vt:lpstr>COLUNA CERVICAL - AVALIAÇÃO</vt:lpstr>
      <vt:lpstr>INIBIÇÃO DE SUBOCCIPITAIS</vt:lpstr>
      <vt:lpstr>DISTRAÇÃO</vt:lpstr>
      <vt:lpstr>DESLIZAMENTO ANTERIOR OCCIPITAL</vt:lpstr>
      <vt:lpstr>DESLIZAMENTO EM ROTAÇÃO</vt:lpstr>
      <vt:lpstr>LIBERAÇÃO MIOFASCIAL DE ERETORES CERVICAIS</vt:lpstr>
      <vt:lpstr>LIBERAÇÃO MIOFASCIAL DE ECOM</vt:lpstr>
      <vt:lpstr>LIBERAÇÃO MIOFASCIAL DE ESCALENOS</vt:lpstr>
      <vt:lpstr>DESLIZAMENTO ANTERIOR</vt:lpstr>
      <vt:lpstr>DESLIZAMENTO TRANSVERSO</vt:lpstr>
      <vt:lpstr>DESLIZAMENTO EM TRANSLAÇÃO</vt:lpstr>
      <vt:lpstr>SNAGS PARA GANHO DE FLEXÃO</vt:lpstr>
      <vt:lpstr>SNAGS PARA GANHO DE EXTENSÃO</vt:lpstr>
      <vt:lpstr>AUTO-SNAGS PARA GANHO DE EXTENSÃO</vt:lpstr>
      <vt:lpstr>SNAGS PARA GANHO DE ROTAÇÃO</vt:lpstr>
      <vt:lpstr>AUTO-SNAGS PARA GANHO DE ROTAÇÃO</vt:lpstr>
      <vt:lpstr>SNAGS PARA GANHO DE INCLINAÇÃO</vt:lpstr>
      <vt:lpstr>Apresentação do PowerPoint</vt:lpstr>
      <vt:lpstr>PÉ</vt:lpstr>
      <vt:lpstr>ARCO LONGITUDINAL MEDIAL </vt:lpstr>
      <vt:lpstr>MECANISMO LESIONAL ASCENDENTE</vt:lpstr>
      <vt:lpstr>AVALIAÇÃO</vt:lpstr>
      <vt:lpstr>LIBERAÇÃO MIOFASCIAL DOS MÚSCULOS PLANTARES</vt:lpstr>
      <vt:lpstr>LIBERAÇÃO MIOFASCIAL DE EXTENSORES DOS DEDOS</vt:lpstr>
      <vt:lpstr>GLIDE DORSAL DO NAVICULAR</vt:lpstr>
      <vt:lpstr>GLIDE PLANTAR DO NAVICULAR</vt:lpstr>
      <vt:lpstr>GLIDE DORSAL DO CUBOIDE</vt:lpstr>
      <vt:lpstr>GLIDE PLANTAR DO CUBOIDE</vt:lpstr>
      <vt:lpstr>MANIPULAÇÃO DO CUBOIDE (CHICOTE)</vt:lpstr>
      <vt:lpstr>GLIDE DORSAL/GLIDE PLANTAR  (AIM)</vt:lpstr>
      <vt:lpstr>DISTRAÇÃO (AMF)</vt:lpstr>
      <vt:lpstr>GLIDE DORSAL/GLIDE PLANTAR  (AMF)</vt:lpstr>
      <vt:lpstr>GLIDE MEDIAL/GLIDE LATERAL  (AMF)</vt:lpstr>
      <vt:lpstr>DISTRAÇÃO (AIF)</vt:lpstr>
      <vt:lpstr>GLIDE DORSAL (AIF)</vt:lpstr>
      <vt:lpstr>GLIDE PLANTAR (AIF)</vt:lpstr>
      <vt:lpstr>Gratidão!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Maercio</dc:creator>
  <cp:lastModifiedBy>Maercio</cp:lastModifiedBy>
  <cp:revision>5</cp:revision>
  <dcterms:created xsi:type="dcterms:W3CDTF">2023-04-14T11:58:43Z</dcterms:created>
  <dcterms:modified xsi:type="dcterms:W3CDTF">2023-04-26T11:58:08Z</dcterms:modified>
</cp:coreProperties>
</file>