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94" r:id="rId13"/>
    <p:sldId id="295" r:id="rId14"/>
    <p:sldId id="296" r:id="rId15"/>
    <p:sldId id="299" r:id="rId16"/>
    <p:sldId id="297" r:id="rId17"/>
    <p:sldId id="278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7" r:id="rId40"/>
    <p:sldId id="312" r:id="rId41"/>
    <p:sldId id="313" r:id="rId42"/>
    <p:sldId id="314" r:id="rId43"/>
    <p:sldId id="315" r:id="rId44"/>
    <p:sldId id="316" r:id="rId45"/>
    <p:sldId id="318" r:id="rId46"/>
    <p:sldId id="321" r:id="rId47"/>
    <p:sldId id="322" r:id="rId48"/>
    <p:sldId id="323" r:id="rId49"/>
    <p:sldId id="324" r:id="rId50"/>
    <p:sldId id="325" r:id="rId51"/>
    <p:sldId id="264" r:id="rId52"/>
    <p:sldId id="328" r:id="rId53"/>
    <p:sldId id="329" r:id="rId54"/>
    <p:sldId id="330" r:id="rId55"/>
    <p:sldId id="331" r:id="rId56"/>
    <p:sldId id="341" r:id="rId57"/>
    <p:sldId id="335" r:id="rId58"/>
    <p:sldId id="346" r:id="rId59"/>
    <p:sldId id="347" r:id="rId60"/>
    <p:sldId id="348" r:id="rId61"/>
    <p:sldId id="349" r:id="rId62"/>
    <p:sldId id="345" r:id="rId63"/>
    <p:sldId id="337" r:id="rId64"/>
    <p:sldId id="338" r:id="rId65"/>
    <p:sldId id="339" r:id="rId66"/>
    <p:sldId id="340" r:id="rId67"/>
    <p:sldId id="343" r:id="rId68"/>
    <p:sldId id="342" r:id="rId69"/>
    <p:sldId id="327" r:id="rId70"/>
    <p:sldId id="344" r:id="rId71"/>
    <p:sldId id="332" r:id="rId72"/>
    <p:sldId id="333" r:id="rId73"/>
    <p:sldId id="334" r:id="rId74"/>
    <p:sldId id="351" r:id="rId75"/>
    <p:sldId id="350" r:id="rId76"/>
    <p:sldId id="265" r:id="rId7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D99DE-846F-12C7-8611-12D487800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11022A-9E5E-82A0-B019-F1CA70334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E41F59-CB86-2340-355C-3F65948D4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4E25-4FD0-40E4-95E8-95D11AA85CA6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AB9D61-3870-F855-366F-47B64A7DC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C3C251-E20B-0A88-F9A3-8B42FAE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E615-82C4-4C1B-BE5F-3AED2BE25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9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5D932-93B5-7BB5-FB11-FB284BD3D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096918-9A31-98D2-4C70-4A654DC45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689A04-CF92-4947-E6D0-0C762B626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4E25-4FD0-40E4-95E8-95D11AA85CA6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8CBD78-1478-3CA4-E75A-17E006C34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B143AA-0F60-3A11-88D3-63EE84ED1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E615-82C4-4C1B-BE5F-3AED2BE25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805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F3EBA7E-20D1-C425-C397-2F12B4BBE9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1849798-7A7A-B204-BC83-1C3F6AA5A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B6858D-4B79-0943-3459-3A780C72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4E25-4FD0-40E4-95E8-95D11AA85CA6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942E0D-59A8-A043-1FA1-1A3A367E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793E38-3CD6-7DCC-1C67-6260BC8D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E615-82C4-4C1B-BE5F-3AED2BE25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906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79AB9-C6D7-9D08-93BE-1EFC5884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8CB600-FDB6-3D6D-58ED-E01C7A2A4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05D5F5-5E85-1A4D-5440-E8BB568B6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4E25-4FD0-40E4-95E8-95D11AA85CA6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B701F5-88E6-D79A-865F-209DA2AB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501710-AA65-05E3-B10E-43A48C3A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E615-82C4-4C1B-BE5F-3AED2BE25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67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C7A542-CF8D-04C9-D3DF-596CF644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C9AF5E-144A-1107-0089-0F0ED93C2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327FDA-1E19-BEB3-7318-4F7617F1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4E25-4FD0-40E4-95E8-95D11AA85CA6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3AB883-9240-28C4-5445-D0FEA8146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38E4FBF-3A04-CADB-B533-5B2DCE98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E615-82C4-4C1B-BE5F-3AED2BE25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10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06B4DE-9782-3D91-E813-CF7341758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EB70D6-017A-0410-82ED-113E7B85C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D78A50-2275-B2C6-EA5A-68F5E8623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CC0208-2D6D-4FA9-9834-0776C6FFB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4E25-4FD0-40E4-95E8-95D11AA85CA6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6FCB86-58B8-1029-7E2E-4E26F389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926D835-5564-C880-0103-6E13FD42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E615-82C4-4C1B-BE5F-3AED2BE25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D46139-BB49-0F3D-6ED5-D1E6452D9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C65935-1CAE-35C6-1521-8A40448ED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4BA974B-0DF9-B5F8-46E6-25BCD3973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25FBF3-F407-650F-AC7A-89FFAC77B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CF7C254-FC1D-7598-9127-5CB66653B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DC64916-A172-8BC7-6029-BBA6711D2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4E25-4FD0-40E4-95E8-95D11AA85CA6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3C455CF-CCA0-DDC0-5A88-82FBFBA0E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AAB4BD2-D01A-20F5-4B4A-F61672C2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E615-82C4-4C1B-BE5F-3AED2BE25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30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FCBC1-5249-E488-9A02-A1D44DAFE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D735260-4F40-B910-C9C2-652145612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4E25-4FD0-40E4-95E8-95D11AA85CA6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B0130CA-F19C-BB26-427D-1103693B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525BD76-93BB-E32B-1519-4BD8267A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E615-82C4-4C1B-BE5F-3AED2BE25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34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371E5D3-41D9-4AF0-CD00-179AA753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4E25-4FD0-40E4-95E8-95D11AA85CA6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66638C4-E76F-660E-FBA3-28FF4B20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D33E50C-6301-D221-6C84-373E030D8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E615-82C4-4C1B-BE5F-3AED2BE25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605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B6593-248F-2686-9CDA-2AAD3B1A9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C3F103-9EA4-E4F2-DB13-7CDBE3191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DC7D5F7-491E-D060-9304-CB2195E33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4421FF1-5B18-F54F-BA27-5B519C217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4E25-4FD0-40E4-95E8-95D11AA85CA6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E89B8F-5961-0F22-D5D5-62BE97E3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5F310C8-531D-1785-D8AC-0DF44FFC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E615-82C4-4C1B-BE5F-3AED2BE25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738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9E79A-61A7-6B7B-22BF-516D4138B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DD4F6E7-56D3-E681-4E5C-1AD2BF7A52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4203D00-5C36-E1F9-6894-F11E5DC26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7840AED-0519-AD29-443F-811CC4E2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4E25-4FD0-40E4-95E8-95D11AA85CA6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E62B75-2B5D-4732-7C91-A57867F3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5F5E66A-9B59-04B3-E8B3-8BCF52F3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E615-82C4-4C1B-BE5F-3AED2BE25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945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B0C3239-1784-2695-3A53-DE71A3FD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6B4857-8E21-291B-78ED-54D8539AE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27A34D-A6F8-FF34-C7E4-71310A1F4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94E25-4FD0-40E4-95E8-95D11AA85CA6}" type="datetimeFigureOut">
              <a:rPr lang="pt-BR" smtClean="0"/>
              <a:t>26/07/2024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DAA7B5-F48C-BBB0-3D63-6B942331D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C4D7A9-6453-3839-DB2D-3D0CB2EC9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E615-82C4-4C1B-BE5F-3AED2BE258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801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eb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1F768-DE5D-DB89-2D83-EE1434A111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ABAA80-398A-9282-33AF-6B71EB188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mobilização do ombro 14918535 Foto de stock no Vecteezy">
            <a:extLst>
              <a:ext uri="{FF2B5EF4-FFF2-40B4-BE49-F238E27FC236}">
                <a16:creationId xmlns:a16="http://schemas.microsoft.com/office/drawing/2014/main" id="{E2849FF0-8391-6707-43BB-B06FFF7F9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9" b="18919"/>
          <a:stretch/>
        </p:blipFill>
        <p:spPr bwMode="auto">
          <a:xfrm>
            <a:off x="8283" y="0"/>
            <a:ext cx="12183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5567B2A-5CAA-8188-A1E1-CF5393AFA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4" y="346330"/>
            <a:ext cx="3620484" cy="150487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07568A2-EF3F-AA70-721C-8A0091D21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75" y="5305424"/>
            <a:ext cx="4520562" cy="103548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4C2A620-225C-A279-A191-A51CC0E64F2F}"/>
              </a:ext>
            </a:extLst>
          </p:cNvPr>
          <p:cNvSpPr txBox="1">
            <a:spLocks/>
          </p:cNvSpPr>
          <p:nvPr/>
        </p:nvSpPr>
        <p:spPr>
          <a:xfrm>
            <a:off x="432206" y="2197536"/>
            <a:ext cx="11315700" cy="2590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Fisioterapia Manual Ortopédica</a:t>
            </a:r>
          </a:p>
        </p:txBody>
      </p:sp>
    </p:spTree>
    <p:extLst>
      <p:ext uri="{BB962C8B-B14F-4D97-AF65-F5344CB8AC3E}">
        <p14:creationId xmlns:p14="http://schemas.microsoft.com/office/powerpoint/2010/main" val="389265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INFERIOR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18028F4-CC48-A5FB-E458-4D8500C40B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26" t="30433" r="32444" b="23761"/>
          <a:stretch/>
        </p:blipFill>
        <p:spPr bwMode="auto">
          <a:xfrm>
            <a:off x="3855860" y="2654162"/>
            <a:ext cx="4480280" cy="3238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8999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298636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MOBILIZAÇÃO COM MOVIMENTO DO OMBRO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7EC63D5-9D8C-41D3-441F-5EF6B922C9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97" t="31060" r="33502" b="26898"/>
          <a:stretch/>
        </p:blipFill>
        <p:spPr bwMode="auto">
          <a:xfrm>
            <a:off x="3341433" y="2737815"/>
            <a:ext cx="4475461" cy="30136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7407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298636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PEITORAL MENOR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4F5674A-B8E4-DC23-0933-48F676E7FC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05" t="13122" r="11739" b="9911"/>
          <a:stretch/>
        </p:blipFill>
        <p:spPr>
          <a:xfrm>
            <a:off x="4002156" y="2771084"/>
            <a:ext cx="4187687" cy="28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2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298636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TRAPÉZIO FIBRAS DESCENDENTES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7216B31-DBAB-061F-4CC2-1FDD45AAC4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51" t="20469" r="23696" b="16051"/>
          <a:stretch/>
        </p:blipFill>
        <p:spPr>
          <a:xfrm>
            <a:off x="3776869" y="2861033"/>
            <a:ext cx="4638262" cy="29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45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298636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SUBESCAPULAR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E2FC6F-1AA9-33C4-6482-DE8207ED11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783"/>
          <a:stretch/>
        </p:blipFill>
        <p:spPr>
          <a:xfrm>
            <a:off x="3756991" y="2837509"/>
            <a:ext cx="4678017" cy="327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97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298636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TÉCNICA DE ENERGIA MUSCULAR PARA SUBESCAPULAR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572E793-CEEB-BEEA-96AD-7913BDDF67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09" t="30909" r="29348" b="13026"/>
          <a:stretch/>
        </p:blipFill>
        <p:spPr>
          <a:xfrm>
            <a:off x="2149166" y="2742962"/>
            <a:ext cx="3785281" cy="277204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D301D1E-08D8-742E-D0B1-C1ADC9E860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35" t="36520" r="29348" b="7942"/>
          <a:stretch/>
        </p:blipFill>
        <p:spPr>
          <a:xfrm>
            <a:off x="6631687" y="2742962"/>
            <a:ext cx="3792345" cy="277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90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298636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REDONDOS MAIOR E MENOR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BD921D3-1F7B-AF10-4A4F-D900267C8E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9" t="7322" r="9130" b="5302"/>
          <a:stretch/>
        </p:blipFill>
        <p:spPr>
          <a:xfrm>
            <a:off x="3273117" y="2836666"/>
            <a:ext cx="5040585" cy="33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21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ESCAPULOTORÁCICA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2E4DC4-97BC-2BAF-81A4-351B6DE88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20" t="36394" r="33855" b="19055"/>
          <a:stretch/>
        </p:blipFill>
        <p:spPr bwMode="auto">
          <a:xfrm>
            <a:off x="6096000" y="1984158"/>
            <a:ext cx="5016609" cy="3598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PROTAÇÃO E RETRAÇÃO/ELEVAÇÃO E DEPRESSÃO</a:t>
            </a: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FUNÇÃO – MOVIMENTO ATIVO LIVRE SEM E COM CARGA E MOVIMENTO PASSIVO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401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DISTRAÇÃO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C4B666C-E59F-408F-659E-5885C180F8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02" t="29178" r="32796" b="24388"/>
          <a:stretch/>
        </p:blipFill>
        <p:spPr bwMode="auto">
          <a:xfrm>
            <a:off x="3832428" y="2491409"/>
            <a:ext cx="4527143" cy="3366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5611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SUPERIOR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B6AE51C-8C80-3CFA-DD0A-1EA903456D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50" t="23844" r="32267" b="29408"/>
          <a:stretch/>
        </p:blipFill>
        <p:spPr bwMode="auto">
          <a:xfrm>
            <a:off x="3698651" y="2731383"/>
            <a:ext cx="4475262" cy="32685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281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COMPLEXO ARTICULAR DO OMBRO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2E4DC4-97BC-2BAF-81A4-351B6DE88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20" t="36394" r="33855" b="19055"/>
          <a:stretch/>
        </p:blipFill>
        <p:spPr bwMode="auto">
          <a:xfrm>
            <a:off x="6096000" y="1984158"/>
            <a:ext cx="5016609" cy="3598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MÓVEL E INSTÁVEL</a:t>
            </a: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GLENOUMERAL (MAIS MÓVEL)</a:t>
            </a: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ESCAPULOTORÁCICA</a:t>
            </a: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ACROMIOCLAVICULAR</a:t>
            </a: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ESTERNOCLAVICULAR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28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INFERIOR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CB8DFB9-85F5-784B-A70F-8E261B43B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74" t="25099" r="32267" b="27211"/>
          <a:stretch/>
        </p:blipFill>
        <p:spPr bwMode="auto">
          <a:xfrm>
            <a:off x="3794016" y="2702656"/>
            <a:ext cx="4603967" cy="34135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1559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MEDIAL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65F8CA6-0345-95C3-8905-44D8F4C21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20" t="32630" r="33149" b="20623"/>
          <a:stretch/>
        </p:blipFill>
        <p:spPr bwMode="auto">
          <a:xfrm>
            <a:off x="4025259" y="2930023"/>
            <a:ext cx="4022079" cy="2966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3555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LATERAL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940D1DE-D2A3-DA87-DC64-4C1B51D8CE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79" t="33884" r="32267" b="20623"/>
          <a:stretch/>
        </p:blipFill>
        <p:spPr bwMode="auto">
          <a:xfrm>
            <a:off x="4053842" y="2845656"/>
            <a:ext cx="4084315" cy="2945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5369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ESTERNOCLAVICULAR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2E4DC4-97BC-2BAF-81A4-351B6DE88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20" t="36394" r="33855" b="19055"/>
          <a:stretch/>
        </p:blipFill>
        <p:spPr bwMode="auto">
          <a:xfrm>
            <a:off x="6096000" y="1984158"/>
            <a:ext cx="5016609" cy="3598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PROTAÇÃO E RETRAÇÃO/ELEVAÇÃO E DEPRESSÃO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FUNÇÃO - JOGO ARTICULAR E ROTAÇÕES DO OMBRO (90º DE ABD)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37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SUPERIOR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4EC0F5D-E88E-0C71-730E-7FC60BF584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55" t="31060" r="32796" b="22192"/>
          <a:stretch/>
        </p:blipFill>
        <p:spPr bwMode="auto">
          <a:xfrm>
            <a:off x="3849122" y="2717395"/>
            <a:ext cx="4493755" cy="3398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8057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INFERIOR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7B9F291-0D9C-58AF-F105-538657805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91" t="35767" r="33149" b="16001"/>
          <a:stretch/>
        </p:blipFill>
        <p:spPr bwMode="auto">
          <a:xfrm>
            <a:off x="3845183" y="2737704"/>
            <a:ext cx="4501634" cy="3375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2847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POSTERIOR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B7B098-ED6F-B44D-3724-EE8444E33C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97" t="25727" r="32267" b="27839"/>
          <a:stretch/>
        </p:blipFill>
        <p:spPr bwMode="auto">
          <a:xfrm>
            <a:off x="3806950" y="2697644"/>
            <a:ext cx="4578099" cy="3289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9619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ECB986E-E59B-760B-84EE-4C99B290C7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97" t="21649" r="33325" b="33172"/>
          <a:stretch/>
        </p:blipFill>
        <p:spPr bwMode="auto">
          <a:xfrm>
            <a:off x="3831534" y="2729946"/>
            <a:ext cx="4541448" cy="3269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0360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ACROMIOCLAVICULAR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2E4DC4-97BC-2BAF-81A4-351B6DE88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20" t="36394" r="33855" b="19055"/>
          <a:stretch/>
        </p:blipFill>
        <p:spPr bwMode="auto">
          <a:xfrm>
            <a:off x="6096000" y="1984158"/>
            <a:ext cx="5016609" cy="3598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PROTAÇÃO E RETRAÇÃO/ELEVAÇÃO E DEPRESSÃO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FUNÇÃO - JOGO ARTICULAR</a:t>
            </a:r>
          </a:p>
        </p:txBody>
      </p:sp>
    </p:spTree>
    <p:extLst>
      <p:ext uri="{BB962C8B-B14F-4D97-AF65-F5344CB8AC3E}">
        <p14:creationId xmlns:p14="http://schemas.microsoft.com/office/powerpoint/2010/main" val="3452163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1D92F30-EE0D-5958-35A3-80940BD83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44" t="32315" r="33326" b="21878"/>
          <a:stretch/>
        </p:blipFill>
        <p:spPr bwMode="auto">
          <a:xfrm>
            <a:off x="3924286" y="2773431"/>
            <a:ext cx="4343427" cy="3139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4983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COMPLEXO ARTICULAR DO OMBRO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92E4DC4-97BC-2BAF-81A4-351B6DE88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20" t="36394" r="33855" b="19055"/>
          <a:stretch/>
        </p:blipFill>
        <p:spPr bwMode="auto">
          <a:xfrm>
            <a:off x="6096000" y="1984158"/>
            <a:ext cx="5016609" cy="3598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016609" cy="3598322"/>
          </a:xfrm>
        </p:spPr>
        <p:txBody>
          <a:bodyPr>
            <a:normAutofit fontScale="92500" lnSpcReduction="10000"/>
          </a:bodyPr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PATOLOGIAS ESPECÍFICAS</a:t>
            </a: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CAPSULITE ADESIVA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SÍNDROME DO IMPACTO SUBACROMIAL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LESÕES DO MANGUITO ROTADOR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DOR INESPECÍFICA DO OMBRO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575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1E114B8-8144-6327-73AC-EAAFA5CB4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73" t="29179" r="32620" b="23760"/>
          <a:stretch/>
        </p:blipFill>
        <p:spPr bwMode="auto">
          <a:xfrm>
            <a:off x="3956834" y="2954897"/>
            <a:ext cx="4278331" cy="3161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64435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COMPLEXO ARTICULAR DO COTOVELO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DOBRADIÇA</a:t>
            </a: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UMEROULNAR</a:t>
            </a: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UMERORRADIAL</a:t>
            </a: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RADIOULNAR PROXIMAL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5A74590-BB1C-71FE-07EA-4FEFD2304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34" t="25100" r="41616" b="7760"/>
          <a:stretch/>
        </p:blipFill>
        <p:spPr bwMode="auto">
          <a:xfrm>
            <a:off x="6310519" y="1690688"/>
            <a:ext cx="2449167" cy="4852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7257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COMPLEXO ARTICULAR DO OMBRO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016609" cy="3598322"/>
          </a:xfrm>
        </p:spPr>
        <p:txBody>
          <a:bodyPr>
            <a:normAutofit/>
          </a:bodyPr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PATOLOGIAS ESPECÍFICAS</a:t>
            </a:r>
          </a:p>
          <a:p>
            <a:pPr lvl="1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EPICONDILALGIA LATERAL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A9E3F5F-4C27-9995-9A8D-0A5366F2B0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34" t="25100" r="41616" b="7760"/>
          <a:stretch/>
        </p:blipFill>
        <p:spPr bwMode="auto">
          <a:xfrm>
            <a:off x="6310519" y="1690688"/>
            <a:ext cx="2449167" cy="4852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1980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UMEROULNAR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846984" cy="3461992"/>
          </a:xfrm>
        </p:spPr>
        <p:txBody>
          <a:bodyPr>
            <a:normAutofit lnSpcReduction="10000"/>
          </a:bodyPr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ESTRUTURA - PALPAÇÃO</a:t>
            </a: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FUNÇÃO (BIOMECÂNICA) – MOVIMENTOS FUNCIONAIS</a:t>
            </a: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SINTOMAS</a:t>
            </a:r>
          </a:p>
          <a:p>
            <a:r>
              <a:rPr lang="pt-BR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HISTÓRIA DE TRAUMA</a:t>
            </a: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TESTES ESPECIAIS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Picture 2" descr="Figura 2 - Estrutura articular do cotovelo. Netter, Atlas de anatomia humana, 5°ed.">
            <a:extLst>
              <a:ext uri="{FF2B5EF4-FFF2-40B4-BE49-F238E27FC236}">
                <a16:creationId xmlns:a16="http://schemas.microsoft.com/office/drawing/2014/main" id="{2F3E90D5-C7F2-7CB1-6692-2093807E1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r="10327"/>
          <a:stretch/>
        </p:blipFill>
        <p:spPr bwMode="auto">
          <a:xfrm>
            <a:off x="5898311" y="2328035"/>
            <a:ext cx="6041145" cy="30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521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TESTES ESPECIAIS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5812"/>
            <a:ext cx="7126358" cy="4351338"/>
          </a:xfrm>
        </p:spPr>
        <p:txBody>
          <a:bodyPr>
            <a:normAutofit/>
          </a:bodyPr>
          <a:lstStyle/>
          <a:p>
            <a:pPr algn="just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just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DE COZEN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RESISTIDO DE COTOVELO DE TENISTA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DE COTOVELO DE GOLFISTA</a:t>
            </a:r>
          </a:p>
          <a:p>
            <a:pPr algn="just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just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Picture 2" descr="cozen">
            <a:extLst>
              <a:ext uri="{FF2B5EF4-FFF2-40B4-BE49-F238E27FC236}">
                <a16:creationId xmlns:a16="http://schemas.microsoft.com/office/drawing/2014/main" id="{1CFEDF09-DB78-CAED-05B9-FF7BCEACB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37" y="2465631"/>
            <a:ext cx="33909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52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DISTRAÇÃO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E87E584-1099-A143-22FE-579210FA88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60" t="24786" r="23095" b="6819"/>
          <a:stretch/>
        </p:blipFill>
        <p:spPr bwMode="auto">
          <a:xfrm>
            <a:off x="1736655" y="2468969"/>
            <a:ext cx="3988284" cy="2868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F72683E-3443-91F1-1D82-2B5FC06898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36" t="22276" r="23448" b="11211"/>
          <a:stretch/>
        </p:blipFill>
        <p:spPr bwMode="auto">
          <a:xfrm>
            <a:off x="6889295" y="2468969"/>
            <a:ext cx="4059178" cy="2868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0719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MEDIAL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400EF22-4F8F-DB21-90E6-77740DB70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3" t="21962" r="23801" b="8702"/>
          <a:stretch/>
        </p:blipFill>
        <p:spPr bwMode="auto">
          <a:xfrm>
            <a:off x="3658271" y="2497873"/>
            <a:ext cx="4875458" cy="3590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7930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LATERAL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9410B0C-D551-349D-34AC-986499AC8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73" t="24472" r="25035" b="9328"/>
          <a:stretch/>
        </p:blipFill>
        <p:spPr bwMode="auto">
          <a:xfrm>
            <a:off x="3625412" y="2713618"/>
            <a:ext cx="4941176" cy="3463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8838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MOBILIZAÇÃO COM MOVIMENTO (GLIDE MEDIAL)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B391F3C-FFCB-E373-C8F8-F9E89E3BFF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7" t="26355" r="23624" b="21251"/>
          <a:stretch/>
        </p:blipFill>
        <p:spPr bwMode="auto">
          <a:xfrm>
            <a:off x="3446291" y="2987505"/>
            <a:ext cx="5074858" cy="2806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1687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MOBILIZAÇÃO COM MOVIMENTO (GLIDE LATERAL)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F653DD-6F3F-31A7-C461-25ABE34DFF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19" t="31374" r="25388" b="16544"/>
          <a:stretch/>
        </p:blipFill>
        <p:spPr bwMode="auto">
          <a:xfrm>
            <a:off x="3477494" y="3047999"/>
            <a:ext cx="5237012" cy="2888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9599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GLENOUMERAL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846984" cy="3461992"/>
          </a:xfrm>
        </p:spPr>
        <p:txBody>
          <a:bodyPr>
            <a:normAutofit lnSpcReduction="10000"/>
          </a:bodyPr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ESTRUTURA - PALPAÇÃO</a:t>
            </a: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FUNÇÃO (BIOMECÂNICA) – MOVIMENTOS FUNCIONAIS</a:t>
            </a: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SINTOMAS</a:t>
            </a:r>
          </a:p>
          <a:p>
            <a:r>
              <a:rPr lang="pt-BR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HISTÓRIA DE TRAUMA</a:t>
            </a: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TESTES ESPECIAIS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78A99D-895D-6AE0-A226-D78590C7F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5" r="26408"/>
          <a:stretch/>
        </p:blipFill>
        <p:spPr bwMode="auto">
          <a:xfrm>
            <a:off x="5579164" y="1654246"/>
            <a:ext cx="6129429" cy="42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0196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UMERORRADIAL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FLEXÃO E EXTENSÃO/PRONAÇÃO E SUPINAÇÃO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FUNÇÃO - JOGO ARTICULAR E FINAL DA FLEXÃO E DA EXTENSÃO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Picture 2" descr="Figura 2 - Estrutura articular do cotovelo. Netter, Atlas de anatomia humana, 5°ed.">
            <a:extLst>
              <a:ext uri="{FF2B5EF4-FFF2-40B4-BE49-F238E27FC236}">
                <a16:creationId xmlns:a16="http://schemas.microsoft.com/office/drawing/2014/main" id="{A0EFB8D5-4782-72FD-83C7-6766E5367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r="10327"/>
          <a:stretch/>
        </p:blipFill>
        <p:spPr bwMode="auto">
          <a:xfrm>
            <a:off x="5898311" y="2328035"/>
            <a:ext cx="6041145" cy="30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493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DJSTRAÇÃO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FAF42F5-22A5-9B7E-0B0D-17308E0EB8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3" t="22904" r="23447" b="7132"/>
          <a:stretch/>
        </p:blipFill>
        <p:spPr bwMode="auto">
          <a:xfrm>
            <a:off x="1493833" y="2477057"/>
            <a:ext cx="3863048" cy="28527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A465815-EFB7-47DD-D59A-853AB6EFDE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12" t="23218" r="26446" b="13720"/>
          <a:stretch/>
        </p:blipFill>
        <p:spPr bwMode="auto">
          <a:xfrm>
            <a:off x="6695614" y="2477057"/>
            <a:ext cx="4002553" cy="28527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373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COMPRESSÃO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0E1BF31-9992-2426-E9CD-780BEF4D8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48" t="23218" r="24683" b="6818"/>
          <a:stretch/>
        </p:blipFill>
        <p:spPr bwMode="auto">
          <a:xfrm>
            <a:off x="3796300" y="2459726"/>
            <a:ext cx="4599399" cy="3396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1691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POSTERIOR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115703-6F4B-9262-FB77-981ACC2B97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2" t="23218" r="23624" b="9642"/>
          <a:stretch/>
        </p:blipFill>
        <p:spPr bwMode="auto">
          <a:xfrm>
            <a:off x="3782958" y="2794138"/>
            <a:ext cx="4626084" cy="3322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2548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57700C3-38B7-3C38-9BAD-18525C9AA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25" t="26668" r="25741" b="14035"/>
          <a:stretch/>
        </p:blipFill>
        <p:spPr bwMode="auto">
          <a:xfrm>
            <a:off x="3488054" y="2675641"/>
            <a:ext cx="5215891" cy="3340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2202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RADIOULNAR PROXIMAL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PRONAÇÃO E SUPINAÇÃO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FUNÇÃO - JOGO ARTICULAR E PRONAÇÃO E SUPINAÇÃO</a:t>
            </a:r>
          </a:p>
        </p:txBody>
      </p:sp>
      <p:pic>
        <p:nvPicPr>
          <p:cNvPr id="8" name="Picture 2" descr="Figura 2 - Estrutura articular do cotovelo. Netter, Atlas de anatomia humana, 5°ed.">
            <a:extLst>
              <a:ext uri="{FF2B5EF4-FFF2-40B4-BE49-F238E27FC236}">
                <a16:creationId xmlns:a16="http://schemas.microsoft.com/office/drawing/2014/main" id="{A0EFB8D5-4782-72FD-83C7-6766E5367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r="10327"/>
          <a:stretch/>
        </p:blipFill>
        <p:spPr bwMode="auto">
          <a:xfrm>
            <a:off x="5898311" y="2328035"/>
            <a:ext cx="6041145" cy="30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844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POSTERIOR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8EAD55A-0E39-8887-6307-97DA3C1C07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24" t="28323" r="24179" b="19533"/>
          <a:stretch/>
        </p:blipFill>
        <p:spPr bwMode="auto">
          <a:xfrm>
            <a:off x="3661144" y="2772727"/>
            <a:ext cx="4869712" cy="2809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4288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28C2BE4-F0C5-0477-47F5-552478F130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78" t="23376" r="23035" b="12555"/>
          <a:stretch/>
        </p:blipFill>
        <p:spPr bwMode="auto">
          <a:xfrm>
            <a:off x="3770636" y="2735109"/>
            <a:ext cx="4650728" cy="3125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8619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RADIOULNAR DISTAL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PRONAÇÃO E SUPINAÇÃO</a:t>
            </a:r>
          </a:p>
          <a:p>
            <a:pPr algn="just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FUNÇÃO - JOGO ARTICULAR E PRONAÇÃO E SUPINAÇÃO</a:t>
            </a:r>
          </a:p>
        </p:txBody>
      </p:sp>
      <p:pic>
        <p:nvPicPr>
          <p:cNvPr id="3074" name="Picture 2" descr="m interossea">
            <a:extLst>
              <a:ext uri="{FF2B5EF4-FFF2-40B4-BE49-F238E27FC236}">
                <a16:creationId xmlns:a16="http://schemas.microsoft.com/office/drawing/2014/main" id="{4EBEA62C-F22A-5807-F107-0EEDF6FE3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91" y="2097747"/>
            <a:ext cx="3776866" cy="348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103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POSTERIOR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DB6B3D9-AFD7-8306-9B9A-59A414C4C8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4" t="31243" r="32772" b="22225"/>
          <a:stretch/>
        </p:blipFill>
        <p:spPr bwMode="auto">
          <a:xfrm>
            <a:off x="3787586" y="2885866"/>
            <a:ext cx="4616827" cy="3426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1890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TESTES ESPECIAIS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5812"/>
            <a:ext cx="5257800" cy="435133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DE JOBE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DE YERGASON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DE SPEED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DA QUEDA DO BRAÇO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TESTES DE ASSISTÊNCIA E REPOSICIONAMENTO DA ESCÁPULA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DE APLEY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CRUZADO DO IMPACTO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TESTES DO IMPACTO POSTERIOR E DE APREENSÃO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DE HAWKINS-KENNEDY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DE O’BRIEN</a:t>
            </a:r>
          </a:p>
          <a:p>
            <a:pPr algn="just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just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DA84F4BB-7266-32BF-66DD-E4E9F551CB70}"/>
              </a:ext>
            </a:extLst>
          </p:cNvPr>
          <p:cNvSpPr txBox="1">
            <a:spLocks/>
          </p:cNvSpPr>
          <p:nvPr/>
        </p:nvSpPr>
        <p:spPr>
          <a:xfrm>
            <a:off x="6155635" y="1533250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DE LUNDIGTON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DE NEER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 DE ESTRESSE DA EC E AC</a:t>
            </a:r>
          </a:p>
          <a:p>
            <a:pPr algn="just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just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774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1BF685E-6E8F-B917-31EA-5978458159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92" t="33266" r="33278" b="20648"/>
          <a:stretch/>
        </p:blipFill>
        <p:spPr bwMode="auto">
          <a:xfrm>
            <a:off x="3831534" y="2714952"/>
            <a:ext cx="4678681" cy="3401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70503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97521D6-F283-C36E-252D-D9F74D374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40" t="23826" r="35798" b="8052"/>
          <a:stretch/>
        </p:blipFill>
        <p:spPr bwMode="auto">
          <a:xfrm>
            <a:off x="8063597" y="1932751"/>
            <a:ext cx="3290203" cy="4137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40419DED-4424-A166-A5A8-E5505052F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PUNHO E MÃO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15B127D5-4059-7A85-FACA-520B5DF42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2751"/>
            <a:ext cx="7225398" cy="378873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ARTICULAÇÕES RADIOCÁRPICA E ULNOCÁRPICA – FLEXÃO E EXTENSÃO/DESVIO ULNAR E DESVIO RADIAL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MEIOCÁPICA - FLEXÃO E EXTENSÃO/DESVIO ULNAR E DESVIO RADIAL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TRAPEZIOMETACÁRPICA E INTERMETACÁPICA</a:t>
            </a:r>
          </a:p>
          <a:p>
            <a:pPr algn="just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ARTICULAÇÕES DO POLEGAR E DOS DEDOS</a:t>
            </a:r>
          </a:p>
        </p:txBody>
      </p:sp>
    </p:spTree>
    <p:extLst>
      <p:ext uri="{BB962C8B-B14F-4D97-AF65-F5344CB8AC3E}">
        <p14:creationId xmlns:p14="http://schemas.microsoft.com/office/powerpoint/2010/main" val="1533206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RADIOCÁRPICA E ULNOCÁPICA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DISTRAÇÃO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3E33851-CB7A-C586-656F-F7D2B23E2F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14" t="37761" r="34661" b="19973"/>
          <a:stretch/>
        </p:blipFill>
        <p:spPr bwMode="auto">
          <a:xfrm>
            <a:off x="3778444" y="2265410"/>
            <a:ext cx="4635112" cy="34717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7715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RADIOCÁRPICA E ULNOCÁPICA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POSTERIOR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4CBD553-1F78-8C5A-BB42-89AE4606F5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55" t="26523" r="35291" b="31659"/>
          <a:stretch/>
        </p:blipFill>
        <p:spPr bwMode="auto">
          <a:xfrm>
            <a:off x="3890299" y="2636145"/>
            <a:ext cx="4411402" cy="3254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98786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RADIOCÁRPICA E ULNOCÁPICA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8F8A6B6-71C7-7358-A5BD-06B974DA7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66" t="34390" r="34625" b="22904"/>
          <a:stretch/>
        </p:blipFill>
        <p:spPr bwMode="auto">
          <a:xfrm>
            <a:off x="3831534" y="2699385"/>
            <a:ext cx="4551596" cy="3467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3946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RADIOCÁRPICA E ULNOCÁPICA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MEDIAL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074C6DF-45E6-9B86-B525-326F49E2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16" t="22926" r="35047" b="36380"/>
          <a:stretch/>
        </p:blipFill>
        <p:spPr bwMode="auto">
          <a:xfrm>
            <a:off x="3639000" y="2644911"/>
            <a:ext cx="4914000" cy="3532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19437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RADIOCÁRPICA E ULNOCÁPICA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LATERAL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8B57CAA-FD06-FF28-C311-CDEFFD9E6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88" t="26074" r="34412" b="32788"/>
          <a:stretch/>
        </p:blipFill>
        <p:spPr bwMode="auto">
          <a:xfrm>
            <a:off x="3621961" y="2702541"/>
            <a:ext cx="4738527" cy="3413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68834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7478E-CDAA-A67A-E6DC-80FB230A1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5AFF98-C221-E735-63DB-3F920530F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1024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MEDIOCÁRPICA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DISTRAÇÃO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1792937-6860-54CD-D8E1-4479DA5AC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45" t="29670" r="34668" b="27843"/>
          <a:stretch/>
        </p:blipFill>
        <p:spPr bwMode="auto">
          <a:xfrm>
            <a:off x="3539746" y="2384317"/>
            <a:ext cx="4902958" cy="3708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87314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MEDIOCÁRPICA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POSTERIOR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CFFCE34-1B03-A42E-3574-D070E21261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03" t="23601" r="35294" b="35034"/>
          <a:stretch/>
        </p:blipFill>
        <p:spPr bwMode="auto">
          <a:xfrm>
            <a:off x="3808082" y="2801302"/>
            <a:ext cx="4575835" cy="33149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143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DISTRAÇÃO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5CE5A40-95F3-C4D0-0002-BC82B8C837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97" t="35766" r="32443" b="16859"/>
          <a:stretch/>
        </p:blipFill>
        <p:spPr bwMode="auto">
          <a:xfrm>
            <a:off x="1335673" y="2523825"/>
            <a:ext cx="3746016" cy="2759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72158B6-DD90-FF5B-AA0C-6CE1AD2E3B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02" t="32943" r="32267" b="20623"/>
          <a:stretch/>
        </p:blipFill>
        <p:spPr bwMode="auto">
          <a:xfrm>
            <a:off x="7035874" y="2523825"/>
            <a:ext cx="3766019" cy="2759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90592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MEDIOCÁRPICA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BC31321-2106-5651-0AFC-A0811A2D4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41" t="32816" r="34289" b="24477"/>
          <a:stretch/>
        </p:blipFill>
        <p:spPr bwMode="auto">
          <a:xfrm>
            <a:off x="3834786" y="2780981"/>
            <a:ext cx="4522428" cy="33959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1478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MEDIOCÁRPICA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LATERAL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453FE43-B449-11E0-EB59-B59EEAED64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88" t="26523" r="34542" b="31659"/>
          <a:stretch/>
        </p:blipFill>
        <p:spPr bwMode="auto">
          <a:xfrm>
            <a:off x="3836720" y="2688617"/>
            <a:ext cx="4518559" cy="3321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36102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46D210-A339-C58C-C455-318F79B1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72451A-77D8-B7D5-C066-3CF0312CE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30552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TRAPEZIOMETACARPAL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DISTRAÇÃO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D3BF79B-E881-462A-9EE1-80952349D2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82" t="31243" r="35297" b="26272"/>
          <a:stretch/>
        </p:blipFill>
        <p:spPr bwMode="auto">
          <a:xfrm>
            <a:off x="3772925" y="2505860"/>
            <a:ext cx="4646149" cy="3498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53509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TRAPEZIOMETACARPAL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POSTERIOR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6A9A530-C7B9-9077-3598-7BFD3369C1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71" t="30569" r="33658" b="27392"/>
          <a:stretch/>
        </p:blipFill>
        <p:spPr bwMode="auto">
          <a:xfrm>
            <a:off x="3739147" y="2675188"/>
            <a:ext cx="4713706" cy="3431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34411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TRAPEZIOMETACARPAL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BC6B64C-A310-BDAA-0763-9E24A5588F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57" t="29445" r="35426" b="28969"/>
          <a:stretch/>
        </p:blipFill>
        <p:spPr bwMode="auto">
          <a:xfrm>
            <a:off x="3636978" y="2685390"/>
            <a:ext cx="4918043" cy="3626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24012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TRAPEZIOMETACARPAL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MEDIAL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5FDB5D9-4BE1-4024-9F67-8DE6FF2492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28" t="23826" r="34668" b="35031"/>
          <a:stretch/>
        </p:blipFill>
        <p:spPr bwMode="auto">
          <a:xfrm>
            <a:off x="3831534" y="2815106"/>
            <a:ext cx="4534915" cy="3361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04764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TRAPEZIOMETACARPAL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LATERAL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057735F-2802-A919-B837-ED841DD20F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34" t="21803" r="35426" b="35933"/>
          <a:stretch/>
        </p:blipFill>
        <p:spPr bwMode="auto">
          <a:xfrm>
            <a:off x="3791543" y="2676991"/>
            <a:ext cx="4608913" cy="3439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92671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699F5-857C-46D8-E1B0-5504D666C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5E564B-DED8-2DC5-5D52-5C9965A40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9893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- INTERMETACARPAIS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POSTERIOR E DESLIZAMENTO ANTERIOR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24F0C94-9147-D9F6-BC2E-FC1169458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88" t="38211" r="34289" b="19305"/>
          <a:stretch/>
        </p:blipFill>
        <p:spPr bwMode="auto">
          <a:xfrm>
            <a:off x="7252845" y="2956435"/>
            <a:ext cx="3913743" cy="2901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0A58492-9DB3-4618-71FF-2AD3A15A82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29" t="26748" r="35296" b="30316"/>
          <a:stretch/>
        </p:blipFill>
        <p:spPr bwMode="auto">
          <a:xfrm>
            <a:off x="2982283" y="2956435"/>
            <a:ext cx="3842587" cy="2901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9757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INFERIOR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18028F4-CC48-A5FB-E458-4D8500C40B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26" t="30433" r="32444" b="23761"/>
          <a:stretch/>
        </p:blipFill>
        <p:spPr bwMode="auto">
          <a:xfrm>
            <a:off x="3855860" y="2654162"/>
            <a:ext cx="4480280" cy="3238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97355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A3EA9-6836-2F46-45BF-5F3C6751D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02BEEE-CB25-1704-326B-BC6073409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8610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METACARPOFALANGEANAS E INTERFALANGEANAS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DISTRAÇÃO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E0D49DA-3149-A7EF-5CE6-E3198A0F6B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25" t="43382" r="34543" b="14571"/>
          <a:stretch/>
        </p:blipFill>
        <p:spPr bwMode="auto">
          <a:xfrm>
            <a:off x="7328452" y="2455974"/>
            <a:ext cx="4025348" cy="2988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D9C4933-DB9F-E60D-6E82-D3DDB09BF3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72" t="31018" r="34668" b="26718"/>
          <a:stretch/>
        </p:blipFill>
        <p:spPr bwMode="auto">
          <a:xfrm>
            <a:off x="2652195" y="2455974"/>
            <a:ext cx="3961609" cy="2991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73415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METACARPOFALANGEANAS E INTERFALANGEANAS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7AEF82F-546A-9284-18F3-0722B6F871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57" t="39337" r="34921" b="17734"/>
          <a:stretch/>
        </p:blipFill>
        <p:spPr bwMode="auto">
          <a:xfrm>
            <a:off x="7576649" y="2596464"/>
            <a:ext cx="3777151" cy="2829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EE15760-B59F-4953-8C30-D6A3E9AD55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55" t="28321" r="35544" b="29860"/>
          <a:stretch/>
        </p:blipFill>
        <p:spPr bwMode="auto">
          <a:xfrm>
            <a:off x="3102022" y="2596464"/>
            <a:ext cx="3777151" cy="2809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22454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 – METACARPOFALANGEANAS E INTERFALANGEANAS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86671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 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2180D73-A44E-83A2-1C3C-3C5CD3B9A8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25" t="43382" r="34543" b="14571"/>
          <a:stretch/>
        </p:blipFill>
        <p:spPr bwMode="auto">
          <a:xfrm>
            <a:off x="7459955" y="2555851"/>
            <a:ext cx="3893845" cy="2890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623B66F-7E79-4C5C-DCA4-5DEBE0DB64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93" t="25174" r="34418" b="33013"/>
          <a:stretch/>
        </p:blipFill>
        <p:spPr bwMode="auto">
          <a:xfrm>
            <a:off x="2938525" y="2555851"/>
            <a:ext cx="3886345" cy="2890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46960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6C660E9-B130-25E3-8258-9C8E8A42D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2100" dirty="0">
                <a:latin typeface="Mistral" panose="03090702030407020403" pitchFamily="66" charset="0"/>
                <a:ea typeface="Segoe UI Black" panose="020B0A02040204020203" pitchFamily="34" charset="0"/>
              </a:rPr>
              <a:t>GRATIDÃO!</a:t>
            </a:r>
            <a:endParaRPr lang="pt-BR" dirty="0">
              <a:latin typeface="Mistral" panose="03090702030407020403" pitchFamily="66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42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2153A33-DB43-7EFC-E8AF-844862C09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0" t="28246" r="34923" b="3215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49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814490D6-278E-FD9F-CFB4-307511EC7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69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POSTERIOR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83C35DD-8CCD-C89F-27A1-8A725932E2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26" t="27610" r="32620" b="25016"/>
          <a:stretch/>
        </p:blipFill>
        <p:spPr bwMode="auto">
          <a:xfrm>
            <a:off x="3867593" y="2564088"/>
            <a:ext cx="4456814" cy="3348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4959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22407-A771-3389-291F-9B5EBE7D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TRATAMENTO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DF6065-D905-C20D-F936-455CC03B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4" y="5582480"/>
            <a:ext cx="2860452" cy="11889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86CB9D-4DE0-674D-A970-478AE8947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84" y="6116225"/>
            <a:ext cx="2860453" cy="65522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6FFDF06-EA5B-170F-7AA2-B392887EC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40965" cy="4351338"/>
          </a:xfrm>
        </p:spPr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</a:t>
            </a:r>
          </a:p>
          <a:p>
            <a:pPr lvl="1"/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4139677-F4FC-E057-B298-50296C510F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73" t="38590" r="32973" b="13721"/>
          <a:stretch/>
        </p:blipFill>
        <p:spPr bwMode="auto">
          <a:xfrm>
            <a:off x="4108092" y="2882829"/>
            <a:ext cx="3975816" cy="3006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31982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16099</TotalTime>
  <Words>551</Words>
  <Application>Microsoft Office PowerPoint</Application>
  <PresentationFormat>Widescreen</PresentationFormat>
  <Paragraphs>187</Paragraphs>
  <Slides>76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76</vt:i4>
      </vt:variant>
    </vt:vector>
  </HeadingPairs>
  <TitlesOfParts>
    <vt:vector size="82" baseType="lpstr">
      <vt:lpstr>Arial</vt:lpstr>
      <vt:lpstr>Calibri</vt:lpstr>
      <vt:lpstr>Calibri Light</vt:lpstr>
      <vt:lpstr>Mistral</vt:lpstr>
      <vt:lpstr>Segoe UI Black</vt:lpstr>
      <vt:lpstr>Tema do Office</vt:lpstr>
      <vt:lpstr>Apresentação do PowerPoint</vt:lpstr>
      <vt:lpstr>COMPLEXO ARTICULAR DO OMBRO</vt:lpstr>
      <vt:lpstr>COMPLEXO ARTICULAR DO OMBRO</vt:lpstr>
      <vt:lpstr>ARTICULAÇÃO GLENOUMERAL</vt:lpstr>
      <vt:lpstr>TESTES ESPECIAIS</vt:lpstr>
      <vt:lpstr>TRATAMENTO</vt:lpstr>
      <vt:lpstr>TRATAMENTO</vt:lpstr>
      <vt:lpstr>TRATAMENTO</vt:lpstr>
      <vt:lpstr>TRATAMENTO</vt:lpstr>
      <vt:lpstr>TRATAMENTO</vt:lpstr>
      <vt:lpstr>TRATAMENTO</vt:lpstr>
      <vt:lpstr>TRATAMENTO</vt:lpstr>
      <vt:lpstr>TRATAMENTO</vt:lpstr>
      <vt:lpstr>TRATAMENTO</vt:lpstr>
      <vt:lpstr>TRATAMENTO</vt:lpstr>
      <vt:lpstr>TRATAMENTO</vt:lpstr>
      <vt:lpstr>ARTICULAÇÃO ESCAPULOTORÁCICA</vt:lpstr>
      <vt:lpstr>TRATAMENTO</vt:lpstr>
      <vt:lpstr>TRATAMENTO</vt:lpstr>
      <vt:lpstr>TRATAMENTO</vt:lpstr>
      <vt:lpstr>TRATAMENTO</vt:lpstr>
      <vt:lpstr>TRATAMENTO</vt:lpstr>
      <vt:lpstr>ARTICULAÇÃO ESTERNOCLAVICULAR</vt:lpstr>
      <vt:lpstr>TRATAMENTO</vt:lpstr>
      <vt:lpstr>TRATAMENTO</vt:lpstr>
      <vt:lpstr>TRATAMENTO</vt:lpstr>
      <vt:lpstr>TRATAMENTO</vt:lpstr>
      <vt:lpstr>ARTICULAÇÃO ACROMIOCLAVICULAR</vt:lpstr>
      <vt:lpstr>TRATAMENTO</vt:lpstr>
      <vt:lpstr>TRATAMENTO</vt:lpstr>
      <vt:lpstr>COMPLEXO ARTICULAR DO COTOVELO</vt:lpstr>
      <vt:lpstr>COMPLEXO ARTICULAR DO OMBRO</vt:lpstr>
      <vt:lpstr>ARTICULAÇÃO UMEROULNAR</vt:lpstr>
      <vt:lpstr>TESTES ESPECIAIS</vt:lpstr>
      <vt:lpstr>TRATAMENTO</vt:lpstr>
      <vt:lpstr>TRATAMENTO</vt:lpstr>
      <vt:lpstr>TRATAMENTO</vt:lpstr>
      <vt:lpstr>TRATAMENTO</vt:lpstr>
      <vt:lpstr>TRATAMENTO</vt:lpstr>
      <vt:lpstr>ARTICULAÇÃO UMERORRADIAL</vt:lpstr>
      <vt:lpstr>TRATAMENTO</vt:lpstr>
      <vt:lpstr>TRATAMENTO</vt:lpstr>
      <vt:lpstr>TRATAMENTO</vt:lpstr>
      <vt:lpstr>TRATAMENTO</vt:lpstr>
      <vt:lpstr>ARTICULAÇÃO RADIOULNAR PROXIMAL</vt:lpstr>
      <vt:lpstr>TRATAMENTO</vt:lpstr>
      <vt:lpstr>TRATAMENTO</vt:lpstr>
      <vt:lpstr>ARTICULAÇÃO RADIOULNAR DISTAL</vt:lpstr>
      <vt:lpstr>TRATAMENTO</vt:lpstr>
      <vt:lpstr>TRATAMENTO</vt:lpstr>
      <vt:lpstr>PUNHO E MÃO</vt:lpstr>
      <vt:lpstr>TRATAMENTO – RADIOCÁRPICA E ULNOCÁPICA</vt:lpstr>
      <vt:lpstr>TRATAMENTO – RADIOCÁRPICA E ULNOCÁPICA</vt:lpstr>
      <vt:lpstr>TRATAMENTO – RADIOCÁRPICA E ULNOCÁPICA</vt:lpstr>
      <vt:lpstr>TRATAMENTO – RADIOCÁRPICA E ULNOCÁPICA</vt:lpstr>
      <vt:lpstr>TRATAMENTO – RADIOCÁRPICA E ULNOCÁPICA</vt:lpstr>
      <vt:lpstr>Apresentação do PowerPoint</vt:lpstr>
      <vt:lpstr>TRATAMENTO – MEDIOCÁRPICA</vt:lpstr>
      <vt:lpstr>TRATAMENTO – MEDIOCÁRPICA</vt:lpstr>
      <vt:lpstr>TRATAMENTO – MEDIOCÁRPICA</vt:lpstr>
      <vt:lpstr>TRATAMENTO – MEDIOCÁRPICA</vt:lpstr>
      <vt:lpstr>Apresentação do PowerPoint</vt:lpstr>
      <vt:lpstr>TRATAMENTO – TRAPEZIOMETACARPAL</vt:lpstr>
      <vt:lpstr>TRATAMENTO – TRAPEZIOMETACARPAL</vt:lpstr>
      <vt:lpstr>TRATAMENTO – TRAPEZIOMETACARPAL</vt:lpstr>
      <vt:lpstr>TRATAMENTO – TRAPEZIOMETACARPAL</vt:lpstr>
      <vt:lpstr>TRATAMENTO – TRAPEZIOMETACARPAL</vt:lpstr>
      <vt:lpstr>Apresentação do PowerPoint</vt:lpstr>
      <vt:lpstr>TRATAMENTO - INTERMETACARPAIS</vt:lpstr>
      <vt:lpstr>Apresentação do PowerPoint</vt:lpstr>
      <vt:lpstr>TRATAMENTO – METACARPOFALANGEANAS E INTERFALANGEANAS</vt:lpstr>
      <vt:lpstr>TRATAMENTO – METACARPOFALANGEANAS E INTERFALANGEANAS</vt:lpstr>
      <vt:lpstr>TRATAMENTO – METACARPOFALANGEANAS E INTERFALANGEANAS</vt:lpstr>
      <vt:lpstr>GRATIDÃO!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Maercio</dc:creator>
  <cp:lastModifiedBy>Maercio</cp:lastModifiedBy>
  <cp:revision>6</cp:revision>
  <dcterms:created xsi:type="dcterms:W3CDTF">2023-08-25T05:32:52Z</dcterms:created>
  <dcterms:modified xsi:type="dcterms:W3CDTF">2024-08-05T21:39:10Z</dcterms:modified>
</cp:coreProperties>
</file>